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56" r:id="rId2"/>
    <p:sldId id="257" r:id="rId3"/>
    <p:sldId id="258" r:id="rId4"/>
    <p:sldId id="274" r:id="rId5"/>
    <p:sldId id="276" r:id="rId6"/>
    <p:sldId id="278" r:id="rId7"/>
    <p:sldId id="279" r:id="rId8"/>
    <p:sldId id="280" r:id="rId9"/>
    <p:sldId id="269" r:id="rId10"/>
    <p:sldId id="275" r:id="rId11"/>
    <p:sldId id="270" r:id="rId12"/>
    <p:sldId id="271" r:id="rId13"/>
    <p:sldId id="272" r:id="rId14"/>
    <p:sldId id="273" r:id="rId15"/>
    <p:sldId id="259" r:id="rId16"/>
    <p:sldId id="265" r:id="rId17"/>
    <p:sldId id="267" r:id="rId18"/>
    <p:sldId id="268" r:id="rId19"/>
    <p:sldId id="281" r:id="rId20"/>
    <p:sldId id="293" r:id="rId21"/>
    <p:sldId id="260" r:id="rId22"/>
    <p:sldId id="282" r:id="rId23"/>
    <p:sldId id="283" r:id="rId24"/>
    <p:sldId id="294" r:id="rId25"/>
    <p:sldId id="290" r:id="rId26"/>
    <p:sldId id="284" r:id="rId27"/>
    <p:sldId id="295" r:id="rId28"/>
    <p:sldId id="285" r:id="rId29"/>
    <p:sldId id="286" r:id="rId30"/>
    <p:sldId id="297" r:id="rId31"/>
    <p:sldId id="298" r:id="rId32"/>
    <p:sldId id="287" r:id="rId33"/>
    <p:sldId id="300" r:id="rId34"/>
    <p:sldId id="301" r:id="rId35"/>
    <p:sldId id="302" r:id="rId36"/>
    <p:sldId id="303" r:id="rId37"/>
    <p:sldId id="288" r:id="rId38"/>
    <p:sldId id="299" r:id="rId39"/>
    <p:sldId id="261" r:id="rId40"/>
    <p:sldId id="262" r:id="rId41"/>
    <p:sldId id="263" r:id="rId42"/>
    <p:sldId id="266" r:id="rId43"/>
    <p:sldId id="296" r:id="rId44"/>
    <p:sldId id="292" r:id="rId45"/>
    <p:sldId id="277" r:id="rId46"/>
    <p:sldId id="289" r:id="rId47"/>
    <p:sldId id="291"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78" d="100"/>
          <a:sy n="78" d="100"/>
        </p:scale>
        <p:origin x="-274" y="-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3ABBCBE6-90BB-4896-9ADC-4326BCC546B3}" type="datetimeFigureOut">
              <a:rPr lang="en-US" smtClean="0"/>
              <a:pPr/>
              <a:t>8/20/2018</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106750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BCBE6-90BB-4896-9ADC-4326BCC546B3}"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417562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BCBE6-90BB-4896-9ADC-4326BCC546B3}"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416677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BCBE6-90BB-4896-9ADC-4326BCC546B3}"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44972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BBCBE6-90BB-4896-9ADC-4326BCC546B3}" type="datetimeFigureOut">
              <a:rPr lang="en-US" smtClean="0"/>
              <a:pPr/>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85048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BBCBE6-90BB-4896-9ADC-4326BCC546B3}" type="datetimeFigureOut">
              <a:rPr lang="en-US" smtClean="0"/>
              <a:pPr/>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154374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BCBE6-90BB-4896-9ADC-4326BCC546B3}" type="datetimeFigureOut">
              <a:rPr lang="en-US" smtClean="0"/>
              <a:pPr/>
              <a:t>8/20/2018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75363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BCBE6-90BB-4896-9ADC-4326BCC546B3}" type="datetimeFigureOut">
              <a:rPr lang="en-US" smtClean="0"/>
              <a:pPr/>
              <a:t>8/20/2018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266745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BCBE6-90BB-4896-9ADC-4326BCC546B3}" type="datetimeFigureOut">
              <a:rPr lang="en-US" smtClean="0"/>
              <a:pPr/>
              <a:t>8/20/2018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220675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3ABBCBE6-90BB-4896-9ADC-4326BCC546B3}" type="datetimeFigureOut">
              <a:rPr lang="en-US" smtClean="0"/>
              <a:pPr/>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231193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3ABBCBE6-90BB-4896-9ADC-4326BCC546B3}" type="datetimeFigureOut">
              <a:rPr lang="en-US" smtClean="0"/>
              <a:pPr/>
              <a:t>8/20/2018</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333539659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3ABBCBE6-90BB-4896-9ADC-4326BCC546B3}" type="datetimeFigureOut">
              <a:rPr lang="en-US" smtClean="0"/>
              <a:pPr/>
              <a:t>8/20/2018</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876176F1-339C-4D01-A650-05BF8B598228}" type="slidenum">
              <a:rPr lang="en-US" smtClean="0"/>
              <a:pPr/>
              <a:t>‹#›</a:t>
            </a:fld>
            <a:endParaRPr lang="en-US"/>
          </a:p>
        </p:txBody>
      </p:sp>
    </p:spTree>
    <p:extLst>
      <p:ext uri="{BB962C8B-B14F-4D97-AF65-F5344CB8AC3E}">
        <p14:creationId xmlns:p14="http://schemas.microsoft.com/office/powerpoint/2010/main" xmlns="" val="3845258769"/>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xmlns="" id="{3AE68582-0D4B-4D55-9282-4AA6111643F5}"/>
              </a:ext>
            </a:extLst>
          </p:cNvPr>
          <p:cNvSpPr>
            <a:spLocks noGrp="1"/>
          </p:cNvSpPr>
          <p:nvPr>
            <p:ph type="ctrTitle"/>
          </p:nvPr>
        </p:nvSpPr>
        <p:spPr>
          <a:xfrm>
            <a:off x="452628" y="770466"/>
            <a:ext cx="8086725" cy="4411133"/>
          </a:xfrm>
        </p:spPr>
        <p:txBody>
          <a:bodyPr/>
          <a:lstStyle/>
          <a:p>
            <a:r>
              <a:rPr lang="en-US" sz="4800" dirty="0">
                <a:latin typeface="Times New Roman" panose="02020603050405020304" pitchFamily="18" charset="0"/>
                <a:cs typeface="Times New Roman" panose="02020603050405020304" pitchFamily="18" charset="0"/>
              </a:rPr>
              <a:t>Ethics, the Community Standard, and the Credibility of Ritual Abuse Allegations</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 </a:t>
            </a:r>
            <a:br>
              <a:rPr lang="en-US" sz="4800" dirty="0">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Randy Noblitt, PhD</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SMART Conference</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Saturday August 18, 2018</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endParaRPr lang="en-US" sz="4400" dirty="0"/>
          </a:p>
        </p:txBody>
      </p:sp>
      <p:pic>
        <p:nvPicPr>
          <p:cNvPr id="5" name="Picture 4" descr="A close up of a logo&#10;&#10;Description generated with very high confidence">
            <a:extLst>
              <a:ext uri="{FF2B5EF4-FFF2-40B4-BE49-F238E27FC236}">
                <a16:creationId xmlns:a16="http://schemas.microsoft.com/office/drawing/2014/main" xmlns="" id="{99A5EA4D-98A3-497A-9F55-84DB535FF03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17974" y="5497827"/>
            <a:ext cx="5351839" cy="987797"/>
          </a:xfrm>
          <a:prstGeom prst="rect">
            <a:avLst/>
          </a:prstGeom>
        </p:spPr>
      </p:pic>
      <p:pic>
        <p:nvPicPr>
          <p:cNvPr id="4" name="Picture 3" descr="A close up of a logo&#10;&#10;Description generated with very high confidence">
            <a:extLst>
              <a:ext uri="{FF2B5EF4-FFF2-40B4-BE49-F238E27FC236}">
                <a16:creationId xmlns:a16="http://schemas.microsoft.com/office/drawing/2014/main" xmlns="" id="{CF9B2EF7-2F2D-4B0C-A621-80710438430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770374" y="5650227"/>
            <a:ext cx="5351839" cy="987797"/>
          </a:xfrm>
          <a:prstGeom prst="rect">
            <a:avLst/>
          </a:prstGeom>
        </p:spPr>
      </p:pic>
    </p:spTree>
    <p:extLst>
      <p:ext uri="{BB962C8B-B14F-4D97-AF65-F5344CB8AC3E}">
        <p14:creationId xmlns:p14="http://schemas.microsoft.com/office/powerpoint/2010/main" xmlns="" val="356459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Overview of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r>
              <a:rPr lang="en-US" sz="3200" dirty="0"/>
              <a:t>Each profession establishes its own ethics code (see Fisher, 2018) although the codes are similar to one another.</a:t>
            </a:r>
          </a:p>
        </p:txBody>
      </p:sp>
    </p:spTree>
    <p:extLst>
      <p:ext uri="{BB962C8B-B14F-4D97-AF65-F5344CB8AC3E}">
        <p14:creationId xmlns:p14="http://schemas.microsoft.com/office/powerpoint/2010/main" xmlns="" val="122327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Overview of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r>
              <a:rPr lang="en-US" sz="3200" b="1" dirty="0"/>
              <a:t>For example, the American Psychological Association’s (2018) </a:t>
            </a:r>
            <a:r>
              <a:rPr lang="en-US" sz="3200" b="1" i="1" dirty="0"/>
              <a:t>Ethical Principles of Psychologists and Code of Conduct </a:t>
            </a:r>
            <a:r>
              <a:rPr lang="en-US" sz="3200" b="1" dirty="0"/>
              <a:t>lists aspirational general principles and enforceable ethical standards.</a:t>
            </a:r>
          </a:p>
          <a:p>
            <a:endParaRPr lang="en-US" dirty="0"/>
          </a:p>
        </p:txBody>
      </p:sp>
    </p:spTree>
    <p:extLst>
      <p:ext uri="{BB962C8B-B14F-4D97-AF65-F5344CB8AC3E}">
        <p14:creationId xmlns:p14="http://schemas.microsoft.com/office/powerpoint/2010/main" xmlns="" val="320565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Overview of ethical clinical practice:</a:t>
            </a:r>
            <a:br>
              <a:rPr lang="en-US" b="1" dirty="0">
                <a:solidFill>
                  <a:schemeClr val="tx1"/>
                </a:solidFill>
              </a:rPr>
            </a:br>
            <a:r>
              <a:rPr lang="en-US" b="1" dirty="0">
                <a:solidFill>
                  <a:schemeClr val="tx1"/>
                </a:solidFill>
              </a:rPr>
              <a:t>General principles (APA, 2018)</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pPr>
              <a:buFont typeface="Courier New" panose="02070309020205020404" pitchFamily="49" charset="0"/>
              <a:buChar char="o"/>
            </a:pPr>
            <a:r>
              <a:rPr lang="en-US" sz="2800" b="1" dirty="0"/>
              <a:t> </a:t>
            </a:r>
            <a:r>
              <a:rPr lang="en-US" sz="3200" b="1" dirty="0"/>
              <a:t>Beneficence and Nonmaleficence </a:t>
            </a:r>
          </a:p>
          <a:p>
            <a:pPr>
              <a:buFont typeface="Courier New" panose="02070309020205020404" pitchFamily="49" charset="0"/>
              <a:buChar char="o"/>
            </a:pPr>
            <a:r>
              <a:rPr lang="en-US" sz="3200" b="1" dirty="0"/>
              <a:t> Fidelity and Responsibility</a:t>
            </a:r>
          </a:p>
          <a:p>
            <a:pPr>
              <a:buFont typeface="Courier New" panose="02070309020205020404" pitchFamily="49" charset="0"/>
              <a:buChar char="o"/>
            </a:pPr>
            <a:r>
              <a:rPr lang="en-US" sz="3200" b="1" dirty="0"/>
              <a:t> Integrity</a:t>
            </a:r>
          </a:p>
          <a:p>
            <a:pPr>
              <a:buFont typeface="Courier New" panose="02070309020205020404" pitchFamily="49" charset="0"/>
              <a:buChar char="o"/>
            </a:pPr>
            <a:r>
              <a:rPr lang="en-US" sz="3200" b="1" dirty="0"/>
              <a:t> Justice</a:t>
            </a:r>
          </a:p>
          <a:p>
            <a:pPr>
              <a:buFont typeface="Courier New" panose="02070309020205020404" pitchFamily="49" charset="0"/>
              <a:buChar char="o"/>
            </a:pPr>
            <a:r>
              <a:rPr lang="en-US" sz="3200" b="1" dirty="0"/>
              <a:t> Respect for People's Rights and Dignit</a:t>
            </a:r>
            <a:r>
              <a:rPr lang="en-US" sz="2800" b="1" dirty="0"/>
              <a:t>y </a:t>
            </a:r>
          </a:p>
        </p:txBody>
      </p:sp>
    </p:spTree>
    <p:extLst>
      <p:ext uri="{BB962C8B-B14F-4D97-AF65-F5344CB8AC3E}">
        <p14:creationId xmlns:p14="http://schemas.microsoft.com/office/powerpoint/2010/main" xmlns="" val="80158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Overview of ethical clinical practice:</a:t>
            </a:r>
            <a:br>
              <a:rPr lang="en-US" b="1" dirty="0">
                <a:solidFill>
                  <a:schemeClr val="tx1"/>
                </a:solidFill>
              </a:rPr>
            </a:br>
            <a:r>
              <a:rPr lang="en-US" b="1" dirty="0">
                <a:solidFill>
                  <a:schemeClr val="tx1"/>
                </a:solidFill>
              </a:rPr>
              <a:t>Ethical standards (APA, 2018)</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fontScale="25000" lnSpcReduction="20000"/>
          </a:bodyPr>
          <a:lstStyle/>
          <a:p>
            <a:endParaRPr lang="en-US" dirty="0"/>
          </a:p>
          <a:p>
            <a:pPr marL="0" lvl="0" indent="0" eaLnBrk="0" fontAlgn="base" hangingPunct="0">
              <a:lnSpc>
                <a:spcPct val="100000"/>
              </a:lnSpc>
              <a:spcBef>
                <a:spcPct val="0"/>
              </a:spcBef>
              <a:spcAft>
                <a:spcPct val="0"/>
              </a:spcAft>
              <a:buNone/>
            </a:pPr>
            <a:r>
              <a:rPr lang="en-US" b="1" dirty="0"/>
              <a:t> </a:t>
            </a:r>
            <a:r>
              <a:rPr lang="en-US" altLang="en-US" dirty="0">
                <a:solidFill>
                  <a:srgbClr val="FFFFFF"/>
                </a:solidFill>
                <a:latin typeface="ProximaNova"/>
              </a:rPr>
              <a:t>                                                                                                                                                                </a:t>
            </a:r>
            <a:endParaRPr lang="en-US" altLang="en-US" sz="1200" dirty="0">
              <a:solidFill>
                <a:schemeClr val="tx1"/>
              </a:solidFill>
            </a:endParaRPr>
          </a:p>
          <a:p>
            <a:pPr marL="0" lvl="0" indent="0" eaLnBrk="0" fontAlgn="base" hangingPunct="0">
              <a:lnSpc>
                <a:spcPct val="100000"/>
              </a:lnSpc>
              <a:spcBef>
                <a:spcPct val="0"/>
              </a:spcBef>
              <a:spcAft>
                <a:spcPct val="0"/>
              </a:spcAft>
              <a:buNone/>
            </a:pPr>
            <a:endParaRPr lang="en-US" altLang="en-US" sz="11200" b="1" dirty="0">
              <a:solidFill>
                <a:schemeClr val="tx1"/>
              </a:solidFill>
            </a:endParaRP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Resolving Ethical Issues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Competence</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Human Relations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Privacy and Confidentiality</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Advertising and Other Public Statements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Record Keeping and Fees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Education and Training</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Research and Publication</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Assessment</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Therapy</a:t>
            </a:r>
            <a:endParaRPr lang="en-US" sz="12800" dirty="0">
              <a:solidFill>
                <a:schemeClr val="tx1"/>
              </a:solidFill>
            </a:endParaRPr>
          </a:p>
        </p:txBody>
      </p:sp>
      <p:sp>
        <p:nvSpPr>
          <p:cNvPr id="4" name="Rectangle 1">
            <a:extLst>
              <a:ext uri="{FF2B5EF4-FFF2-40B4-BE49-F238E27FC236}">
                <a16:creationId xmlns:a16="http://schemas.microsoft.com/office/drawing/2014/main" xmlns="" id="{6FC3B40F-1F4D-4C91-9D0D-711E9B9F61D3}"/>
              </a:ext>
            </a:extLst>
          </p:cNvPr>
          <p:cNvSpPr>
            <a:spLocks noChangeArrowheads="1"/>
          </p:cNvSpPr>
          <p:nvPr/>
        </p:nvSpPr>
        <p:spPr bwMode="auto">
          <a:xfrm>
            <a:off x="0" y="136267"/>
            <a:ext cx="65" cy="184666"/>
          </a:xfrm>
          <a:prstGeom prst="rect">
            <a:avLst/>
          </a:prstGeom>
          <a:solidFill>
            <a:srgbClr val="3E586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FFFFFF"/>
              </a:solidFill>
              <a:effectLst/>
              <a:latin typeface="ProximaNova"/>
            </a:endParaRPr>
          </a:p>
        </p:txBody>
      </p:sp>
      <p:pic>
        <p:nvPicPr>
          <p:cNvPr id="1026" name="Picture 2" descr="Ethical Principles of Psychologists and Code of Conduct">
            <a:extLst>
              <a:ext uri="{FF2B5EF4-FFF2-40B4-BE49-F238E27FC236}">
                <a16:creationId xmlns:a16="http://schemas.microsoft.com/office/drawing/2014/main" xmlns="" id="{D2919A07-3E22-4D1D-B4A7-5D109B4740BA}"/>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863" y="19173825"/>
            <a:ext cx="6953250" cy="3143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6288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An additional ethics consideration: The community standard</a:t>
            </a:r>
            <a:r>
              <a:rPr lang="en-US" dirty="0"/>
              <a:t/>
            </a:r>
            <a:br>
              <a:rPr lang="en-US" dirty="0"/>
            </a:br>
            <a:r>
              <a:rPr lang="en-US" altLang="en-US" dirty="0">
                <a:solidFill>
                  <a:srgbClr val="FFFFFF"/>
                </a:solidFill>
                <a:latin typeface="ProximaNova"/>
              </a:rPr>
              <a:t>  </a:t>
            </a: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pPr marL="0" lvl="0" indent="0" eaLnBrk="0" fontAlgn="base" hangingPunct="0">
              <a:lnSpc>
                <a:spcPct val="100000"/>
              </a:lnSpc>
              <a:spcBef>
                <a:spcPct val="0"/>
              </a:spcBef>
              <a:spcAft>
                <a:spcPct val="0"/>
              </a:spcAft>
              <a:buNone/>
            </a:pPr>
            <a:r>
              <a:rPr lang="en-US" b="1" dirty="0"/>
              <a:t> </a:t>
            </a:r>
            <a:r>
              <a:rPr lang="en-US" altLang="en-US" dirty="0">
                <a:solidFill>
                  <a:srgbClr val="FFFFFF"/>
                </a:solidFill>
                <a:latin typeface="ProximaNova"/>
              </a:rPr>
              <a:t>                                                                                                            </a:t>
            </a:r>
          </a:p>
          <a:p>
            <a:pPr marL="0" lvl="0" indent="0" eaLnBrk="0" fontAlgn="base" hangingPunct="0">
              <a:lnSpc>
                <a:spcPct val="100000"/>
              </a:lnSpc>
              <a:spcBef>
                <a:spcPct val="0"/>
              </a:spcBef>
              <a:spcAft>
                <a:spcPct val="0"/>
              </a:spcAft>
              <a:buNone/>
            </a:pPr>
            <a:endParaRPr lang="en-US" altLang="en-US" dirty="0">
              <a:solidFill>
                <a:srgbClr val="FFFFFF"/>
              </a:solidFill>
              <a:latin typeface="ProximaNova"/>
            </a:endParaRPr>
          </a:p>
          <a:p>
            <a:pPr marL="0" lvl="0" indent="0" eaLnBrk="0" fontAlgn="base" hangingPunct="0">
              <a:lnSpc>
                <a:spcPct val="100000"/>
              </a:lnSpc>
              <a:spcBef>
                <a:spcPct val="0"/>
              </a:spcBef>
              <a:spcAft>
                <a:spcPct val="0"/>
              </a:spcAft>
              <a:buNone/>
            </a:pPr>
            <a:r>
              <a:rPr lang="en-US" altLang="en-US" sz="3200" dirty="0">
                <a:solidFill>
                  <a:schemeClr val="tx1"/>
                </a:solidFill>
                <a:latin typeface="ProximaNova"/>
              </a:rPr>
              <a:t>What would a reasonable mental health professional do when encountering clients with reports of having experienced ritual abuse?</a:t>
            </a:r>
          </a:p>
          <a:p>
            <a:pPr marL="0" lvl="0" indent="0" eaLnBrk="0" fontAlgn="base" hangingPunct="0">
              <a:lnSpc>
                <a:spcPct val="100000"/>
              </a:lnSpc>
              <a:spcBef>
                <a:spcPct val="0"/>
              </a:spcBef>
              <a:spcAft>
                <a:spcPct val="0"/>
              </a:spcAft>
              <a:buNone/>
            </a:pPr>
            <a:endParaRPr lang="en-US" altLang="en-US" dirty="0">
              <a:solidFill>
                <a:schemeClr val="tx1"/>
              </a:solidFill>
              <a:latin typeface="ProximaNova"/>
            </a:endParaRPr>
          </a:p>
          <a:p>
            <a:pPr marL="0" lvl="0" indent="0" eaLnBrk="0" fontAlgn="base" hangingPunct="0">
              <a:lnSpc>
                <a:spcPct val="100000"/>
              </a:lnSpc>
              <a:spcBef>
                <a:spcPct val="0"/>
              </a:spcBef>
              <a:spcAft>
                <a:spcPct val="0"/>
              </a:spcAft>
              <a:buNone/>
            </a:pPr>
            <a:r>
              <a:rPr lang="en-US" altLang="en-US" dirty="0">
                <a:solidFill>
                  <a:schemeClr val="tx1"/>
                </a:solidFill>
                <a:latin typeface="ProximaNova"/>
              </a:rPr>
              <a:t>Seek education, consultation, etc. ? </a:t>
            </a:r>
            <a:r>
              <a:rPr lang="en-US" altLang="en-US" dirty="0">
                <a:solidFill>
                  <a:srgbClr val="FFFFFF"/>
                </a:solidFill>
                <a:latin typeface="ProximaNova"/>
              </a:rPr>
              <a:t>                             </a:t>
            </a:r>
            <a:endParaRPr lang="en-US" altLang="en-US" sz="1200" dirty="0">
              <a:solidFill>
                <a:schemeClr val="tx1"/>
              </a:solidFill>
            </a:endParaRPr>
          </a:p>
          <a:p>
            <a:pPr marL="0" lvl="0" indent="0" eaLnBrk="0" fontAlgn="base" hangingPunct="0">
              <a:lnSpc>
                <a:spcPct val="100000"/>
              </a:lnSpc>
              <a:spcBef>
                <a:spcPct val="0"/>
              </a:spcBef>
              <a:spcAft>
                <a:spcPct val="0"/>
              </a:spcAft>
              <a:buNone/>
            </a:pPr>
            <a:endParaRPr lang="en-US" altLang="en-US" sz="11200" b="1" dirty="0">
              <a:solidFill>
                <a:schemeClr val="tx1"/>
              </a:solidFill>
            </a:endParaRPr>
          </a:p>
        </p:txBody>
      </p:sp>
      <p:sp>
        <p:nvSpPr>
          <p:cNvPr id="4" name="Rectangle 1">
            <a:extLst>
              <a:ext uri="{FF2B5EF4-FFF2-40B4-BE49-F238E27FC236}">
                <a16:creationId xmlns:a16="http://schemas.microsoft.com/office/drawing/2014/main" xmlns="" id="{6FC3B40F-1F4D-4C91-9D0D-711E9B9F61D3}"/>
              </a:ext>
            </a:extLst>
          </p:cNvPr>
          <p:cNvSpPr>
            <a:spLocks noChangeArrowheads="1"/>
          </p:cNvSpPr>
          <p:nvPr/>
        </p:nvSpPr>
        <p:spPr bwMode="auto">
          <a:xfrm>
            <a:off x="0" y="136267"/>
            <a:ext cx="65" cy="184666"/>
          </a:xfrm>
          <a:prstGeom prst="rect">
            <a:avLst/>
          </a:prstGeom>
          <a:solidFill>
            <a:srgbClr val="3E586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FFFFFF"/>
              </a:solidFill>
              <a:effectLst/>
              <a:latin typeface="ProximaNova"/>
            </a:endParaRPr>
          </a:p>
        </p:txBody>
      </p:sp>
      <p:pic>
        <p:nvPicPr>
          <p:cNvPr id="1026" name="Picture 2" descr="Ethical Principles of Psychologists and Code of Conduct">
            <a:extLst>
              <a:ext uri="{FF2B5EF4-FFF2-40B4-BE49-F238E27FC236}">
                <a16:creationId xmlns:a16="http://schemas.microsoft.com/office/drawing/2014/main" xmlns="" id="{D2919A07-3E22-4D1D-B4A7-5D109B4740BA}"/>
              </a:ext>
            </a:extLst>
          </p:cNvPr>
          <p:cNvPicPr>
            <a:picLocks noChangeAspect="1" noChangeArrowheads="1"/>
          </p:cNvPicPr>
          <p:nvPr/>
        </p:nvPicPr>
        <p:blipFill>
          <a:blip>
            <a:extLst>
              <a:ext uri="{28A0092B-C50C-407E-A947-70E740481C1C}">
                <a14:useLocalDpi xmlns:a14="http://schemas.microsoft.com/office/drawing/2010/main" xmlns="" val="0"/>
              </a:ext>
            </a:extLst>
          </a:blip>
          <a:srcRect/>
          <a:stretch>
            <a:fillRect/>
          </a:stretch>
        </p:blipFill>
        <p:spPr bwMode="auto">
          <a:xfrm>
            <a:off x="42863" y="19173825"/>
            <a:ext cx="6953250" cy="3143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1153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Introduction to the problem of credibility, and its relevance to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lstStyle/>
          <a:p>
            <a:endParaRPr lang="en-US" dirty="0"/>
          </a:p>
          <a:p>
            <a:endParaRPr lang="en-US" sz="3200" b="1" dirty="0"/>
          </a:p>
          <a:p>
            <a:r>
              <a:rPr lang="en-US" sz="3200" b="1" dirty="0"/>
              <a:t>Why is the question of credibility important?</a:t>
            </a:r>
          </a:p>
        </p:txBody>
      </p:sp>
    </p:spTree>
    <p:extLst>
      <p:ext uri="{BB962C8B-B14F-4D97-AF65-F5344CB8AC3E}">
        <p14:creationId xmlns:p14="http://schemas.microsoft.com/office/powerpoint/2010/main" xmlns="" val="3777740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Introduction to the problem of credibility, and its relevance to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lstStyle/>
          <a:p>
            <a:endParaRPr lang="en-US" dirty="0"/>
          </a:p>
          <a:p>
            <a:r>
              <a:rPr lang="en-US" sz="3200" b="1" dirty="0"/>
              <a:t>Why is the question of credibility important?</a:t>
            </a:r>
          </a:p>
          <a:p>
            <a:r>
              <a:rPr lang="en-US" sz="3200" b="1" dirty="0"/>
              <a:t>How do abuse survivors feel when they  encounter skeptical reactions to their abuse narratives?</a:t>
            </a:r>
          </a:p>
        </p:txBody>
      </p:sp>
    </p:spTree>
    <p:extLst>
      <p:ext uri="{BB962C8B-B14F-4D97-AF65-F5344CB8AC3E}">
        <p14:creationId xmlns:p14="http://schemas.microsoft.com/office/powerpoint/2010/main" xmlns="" val="580995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Introduction to the problem of credibility, and its relevance to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07206" y="1993393"/>
            <a:ext cx="8065294" cy="4636007"/>
          </a:xfrm>
        </p:spPr>
        <p:txBody>
          <a:bodyPr>
            <a:normAutofit fontScale="85000" lnSpcReduction="10000"/>
          </a:bodyPr>
          <a:lstStyle/>
          <a:p>
            <a:endParaRPr lang="en-US" dirty="0"/>
          </a:p>
          <a:p>
            <a:r>
              <a:rPr lang="en-US" sz="3800" b="1" dirty="0"/>
              <a:t>Why is the question of credibility important?</a:t>
            </a:r>
          </a:p>
          <a:p>
            <a:r>
              <a:rPr lang="en-US" sz="3800" b="1" dirty="0"/>
              <a:t>How do abuse survivors feel when they  encounter skeptical reactions to their abuse narratives?</a:t>
            </a:r>
          </a:p>
          <a:p>
            <a:r>
              <a:rPr lang="en-US" sz="3800" dirty="0">
                <a:solidFill>
                  <a:schemeClr val="tx1"/>
                </a:solidFill>
              </a:rPr>
              <a:t>Palo and </a:t>
            </a:r>
            <a:r>
              <a:rPr lang="en-US" sz="3800" b="1" dirty="0">
                <a:solidFill>
                  <a:schemeClr val="tx1"/>
                </a:solidFill>
              </a:rPr>
              <a:t>Gilbert (2015) studied this phenomenon and found that sexual abuse survivors who experienced more unhelpful and fewer supportive responses to their abuse disclosures also evidenced  more PTSD as well as worse PTSD symptoms.</a:t>
            </a:r>
          </a:p>
        </p:txBody>
      </p:sp>
    </p:spTree>
    <p:extLst>
      <p:ext uri="{BB962C8B-B14F-4D97-AF65-F5344CB8AC3E}">
        <p14:creationId xmlns:p14="http://schemas.microsoft.com/office/powerpoint/2010/main" xmlns="" val="1607215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Introduction to the problem of credibility, and its relevance to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lstStyle/>
          <a:p>
            <a:endParaRPr lang="en-US" dirty="0"/>
          </a:p>
          <a:p>
            <a:r>
              <a:rPr lang="en-US" sz="3200" b="1" dirty="0"/>
              <a:t>Do</a:t>
            </a:r>
            <a:r>
              <a:rPr lang="en-US" sz="3200" dirty="0"/>
              <a:t> </a:t>
            </a:r>
            <a:r>
              <a:rPr lang="en-US" sz="3200" b="1" dirty="0"/>
              <a:t>clinicians have a duty to be generally supportive of their clients?</a:t>
            </a:r>
          </a:p>
          <a:p>
            <a:r>
              <a:rPr lang="en-US" sz="3200" b="1" dirty="0"/>
              <a:t>When therapists are unsupportive, might such treatment worsen the traumatic effects of their clients’ past abuses?</a:t>
            </a:r>
          </a:p>
        </p:txBody>
      </p:sp>
    </p:spTree>
    <p:extLst>
      <p:ext uri="{BB962C8B-B14F-4D97-AF65-F5344CB8AC3E}">
        <p14:creationId xmlns:p14="http://schemas.microsoft.com/office/powerpoint/2010/main" xmlns="" val="1655848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r>
              <a:rPr lang="en-US" dirty="0">
                <a:solidFill>
                  <a:schemeClr val="tx1"/>
                </a:solidFill>
              </a:rPr>
              <a:t/>
            </a:r>
            <a:br>
              <a:rPr lang="en-US" dirty="0">
                <a:solidFill>
                  <a:schemeClr val="tx1"/>
                </a:solidFill>
              </a:rPr>
            </a:br>
            <a:r>
              <a:rPr lang="en-US" dirty="0">
                <a:solidFill>
                  <a:schemeClr val="tx1"/>
                </a:solidFill>
              </a:rPr>
              <a:t>Method</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pPr marL="0" indent="0">
              <a:buNone/>
            </a:pPr>
            <a:r>
              <a:rPr lang="en-US" sz="3200" b="1" dirty="0"/>
              <a:t>Goal: To develop a comprehensive review of empirical research on the topic of the believability of RA allegations to therapists</a:t>
            </a:r>
          </a:p>
          <a:p>
            <a:pPr lvl="1">
              <a:buFont typeface="Courier New" panose="02070309020205020404" pitchFamily="49" charset="0"/>
              <a:buChar char="o"/>
            </a:pPr>
            <a:endParaRPr lang="en-US" sz="3200" b="1" dirty="0"/>
          </a:p>
        </p:txBody>
      </p:sp>
    </p:spTree>
    <p:extLst>
      <p:ext uri="{BB962C8B-B14F-4D97-AF65-F5344CB8AC3E}">
        <p14:creationId xmlns:p14="http://schemas.microsoft.com/office/powerpoint/2010/main" xmlns="" val="262240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6D05C1-034E-440C-AC1E-0F00D5880AD3}"/>
              </a:ext>
            </a:extLst>
          </p:cNvPr>
          <p:cNvSpPr>
            <a:spLocks noGrp="1"/>
          </p:cNvSpPr>
          <p:nvPr>
            <p:ph idx="1"/>
          </p:nvPr>
        </p:nvSpPr>
        <p:spPr>
          <a:xfrm>
            <a:off x="507206" y="2572512"/>
            <a:ext cx="8065294" cy="4035552"/>
          </a:xfrm>
          <a:solidFill>
            <a:schemeClr val="accent1"/>
          </a:solidFill>
        </p:spPr>
        <p:txBody>
          <a:bodyPr>
            <a:normAutofit fontScale="55000" lnSpcReduction="20000"/>
          </a:bodyPr>
          <a:lstStyle/>
          <a:p>
            <a:pPr marL="0" indent="0">
              <a:buNone/>
            </a:pPr>
            <a:r>
              <a:rPr lang="en-US" sz="5800" dirty="0">
                <a:latin typeface="+mj-lt"/>
                <a:cs typeface="Times New Roman" panose="02020603050405020304" pitchFamily="18" charset="0"/>
              </a:rPr>
              <a:t>This presentation comprehensively reviews the empirical studies about the degree of credibility that MH professionals have about RA allegations. </a:t>
            </a:r>
          </a:p>
          <a:p>
            <a:pPr marL="0" indent="0">
              <a:buNone/>
            </a:pPr>
            <a:r>
              <a:rPr lang="en-US" sz="5800" dirty="0">
                <a:latin typeface="+mj-lt"/>
                <a:cs typeface="Times New Roman" panose="02020603050405020304" pitchFamily="18" charset="0"/>
              </a:rPr>
              <a:t>After presenting the findings there will be a discussion that welcomes the opinions of the attendees regarding their own conclusions including considerations of the community standard, professional ethics, related forensic questions, and advocacy for extreme abuse survivors.</a:t>
            </a:r>
          </a:p>
          <a:p>
            <a:endParaRPr lang="en-US" dirty="0"/>
          </a:p>
        </p:txBody>
      </p:sp>
      <p:sp>
        <p:nvSpPr>
          <p:cNvPr id="5" name="Title 4">
            <a:extLst>
              <a:ext uri="{FF2B5EF4-FFF2-40B4-BE49-F238E27FC236}">
                <a16:creationId xmlns:a16="http://schemas.microsoft.com/office/drawing/2014/main" xmlns="" id="{A1A4583A-DCE4-4D64-A773-03E17A9D16DC}"/>
              </a:ext>
            </a:extLst>
          </p:cNvPr>
          <p:cNvSpPr>
            <a:spLocks noGrp="1"/>
          </p:cNvSpPr>
          <p:nvPr>
            <p:ph type="title"/>
          </p:nvPr>
        </p:nvSpPr>
        <p:spPr>
          <a:xfrm>
            <a:off x="507207" y="249936"/>
            <a:ext cx="8065294" cy="2103119"/>
          </a:xfrm>
          <a:solidFill>
            <a:schemeClr val="accent1">
              <a:lumMod val="40000"/>
              <a:lumOff val="60000"/>
            </a:schemeClr>
          </a:solidFill>
        </p:spPr>
        <p:txBody>
          <a:bodyPr>
            <a:normAutofit/>
          </a:bodyPr>
          <a:lstStyle/>
          <a:p>
            <a:r>
              <a:rPr lang="en-US" sz="4000" dirty="0">
                <a:solidFill>
                  <a:schemeClr val="tx1"/>
                </a:solidFill>
                <a:latin typeface="Arial" panose="020B0604020202020204" pitchFamily="34" charset="0"/>
                <a:cs typeface="Arial" panose="020B0604020202020204" pitchFamily="34" charset="0"/>
              </a:rPr>
              <a:t>To what extent do mental health professionals believe ritual abuse (RA) survivors?</a:t>
            </a:r>
          </a:p>
        </p:txBody>
      </p:sp>
    </p:spTree>
    <p:extLst>
      <p:ext uri="{BB962C8B-B14F-4D97-AF65-F5344CB8AC3E}">
        <p14:creationId xmlns:p14="http://schemas.microsoft.com/office/powerpoint/2010/main" xmlns="" val="3270918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r>
              <a:rPr lang="en-US" dirty="0">
                <a:solidFill>
                  <a:schemeClr val="tx1"/>
                </a:solidFill>
              </a:rPr>
              <a:t/>
            </a:r>
            <a:br>
              <a:rPr lang="en-US" dirty="0">
                <a:solidFill>
                  <a:schemeClr val="tx1"/>
                </a:solidFill>
              </a:rPr>
            </a:br>
            <a:r>
              <a:rPr lang="en-US" dirty="0">
                <a:solidFill>
                  <a:schemeClr val="tx1"/>
                </a:solidFill>
              </a:rPr>
              <a:t>Method</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pPr>
              <a:buFont typeface="Courier New" panose="02070309020205020404" pitchFamily="49" charset="0"/>
              <a:buChar char="o"/>
            </a:pPr>
            <a:r>
              <a:rPr lang="en-US" sz="3200" b="1" dirty="0"/>
              <a:t>Procedure:</a:t>
            </a:r>
          </a:p>
          <a:p>
            <a:pPr>
              <a:buFont typeface="Courier New" panose="02070309020205020404" pitchFamily="49" charset="0"/>
              <a:buChar char="o"/>
            </a:pPr>
            <a:r>
              <a:rPr lang="en-US" sz="3200" b="1" dirty="0"/>
              <a:t>Reviewed all relevant studies cited in the most recent comprehensive review (Noblitt &amp; Noblitt, 2014)</a:t>
            </a:r>
          </a:p>
          <a:p>
            <a:pPr lvl="1">
              <a:buFont typeface="Courier New" panose="02070309020205020404" pitchFamily="49" charset="0"/>
              <a:buChar char="o"/>
            </a:pPr>
            <a:r>
              <a:rPr lang="en-US" sz="3200" b="1" dirty="0"/>
              <a:t>  Used the PsycINFO search engine to look for any additional empirical studies, but found none.</a:t>
            </a:r>
          </a:p>
        </p:txBody>
      </p:sp>
    </p:spTree>
    <p:extLst>
      <p:ext uri="{BB962C8B-B14F-4D97-AF65-F5344CB8AC3E}">
        <p14:creationId xmlns:p14="http://schemas.microsoft.com/office/powerpoint/2010/main" xmlns="" val="295400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xmlns="" id="{64BECE67-6878-40D0-BF78-12FDFDCF11B4}"/>
              </a:ext>
            </a:extLst>
          </p:cNvPr>
          <p:cNvSpPr/>
          <p:nvPr/>
        </p:nvSpPr>
        <p:spPr>
          <a:xfrm>
            <a:off x="132346" y="1720840"/>
            <a:ext cx="8903369" cy="4893647"/>
          </a:xfrm>
          <a:prstGeom prst="rect">
            <a:avLst/>
          </a:prstGeom>
        </p:spPr>
        <p:txBody>
          <a:bodyPr wrap="square">
            <a:spAutoFit/>
          </a:bodyPr>
          <a:lstStyle/>
          <a:p>
            <a:pPr marL="457200" indent="-457200">
              <a:buFont typeface="Courier New" panose="02070309020205020404" pitchFamily="49" charset="0"/>
              <a:buChar char="o"/>
            </a:pPr>
            <a:r>
              <a:rPr lang="en-US" sz="2800" dirty="0"/>
              <a:t>Perry (1992)</a:t>
            </a:r>
          </a:p>
          <a:p>
            <a:pPr marL="457200" indent="-457200">
              <a:buFont typeface="Courier New" panose="02070309020205020404" pitchFamily="49" charset="0"/>
              <a:buChar char="o"/>
            </a:pPr>
            <a:r>
              <a:rPr lang="en-US" sz="2800" dirty="0"/>
              <a:t>Goodman, Qin, Bottoms, &amp; Shaver (1994); and Bottoms, Shaver &amp; Goodman (1996)</a:t>
            </a:r>
          </a:p>
          <a:p>
            <a:pPr marL="457200" indent="-457200">
              <a:buFont typeface="Courier New" panose="02070309020205020404" pitchFamily="49" charset="0"/>
              <a:buChar char="o"/>
            </a:pPr>
            <a:r>
              <a:rPr lang="en-US" sz="2800" dirty="0"/>
              <a:t>Andrews, Morton, </a:t>
            </a:r>
            <a:r>
              <a:rPr lang="en-US" sz="2800" dirty="0" err="1"/>
              <a:t>Bekerian</a:t>
            </a:r>
            <a:r>
              <a:rPr lang="en-US" sz="2800" dirty="0"/>
              <a:t>, Brewin, Davies &amp; </a:t>
            </a:r>
            <a:r>
              <a:rPr lang="en-US" sz="2800" dirty="0" err="1"/>
              <a:t>Mollon</a:t>
            </a:r>
            <a:r>
              <a:rPr lang="en-US" sz="2800" dirty="0"/>
              <a:t>, (1995)</a:t>
            </a:r>
          </a:p>
          <a:p>
            <a:pPr marL="457200" indent="-457200">
              <a:buFont typeface="Courier New" panose="02070309020205020404" pitchFamily="49" charset="0"/>
              <a:buChar char="o"/>
            </a:pPr>
            <a:r>
              <a:rPr lang="en-US" sz="2800" dirty="0" err="1"/>
              <a:t>Schmuttermaier</a:t>
            </a:r>
            <a:r>
              <a:rPr lang="en-US" sz="2800" dirty="0"/>
              <a:t> &amp; </a:t>
            </a:r>
            <a:r>
              <a:rPr lang="en-US" sz="2800" dirty="0" err="1"/>
              <a:t>Veno</a:t>
            </a:r>
            <a:r>
              <a:rPr lang="en-US" sz="2800" dirty="0"/>
              <a:t> (1999)</a:t>
            </a:r>
          </a:p>
          <a:p>
            <a:pPr marL="457200" indent="-457200">
              <a:buFont typeface="Courier New" panose="02070309020205020404" pitchFamily="49" charset="0"/>
              <a:buChar char="o"/>
            </a:pPr>
            <a:r>
              <a:rPr lang="en-US" sz="2800" dirty="0"/>
              <a:t>Norcross, </a:t>
            </a:r>
            <a:r>
              <a:rPr lang="en-US" sz="2800" dirty="0" err="1"/>
              <a:t>Koocher</a:t>
            </a:r>
            <a:r>
              <a:rPr lang="en-US" sz="2800" dirty="0"/>
              <a:t> &amp; Garofalo (2006)</a:t>
            </a:r>
          </a:p>
          <a:p>
            <a:pPr marL="457200" indent="-457200">
              <a:buFont typeface="Courier New" panose="02070309020205020404" pitchFamily="49" charset="0"/>
              <a:buChar char="o"/>
            </a:pPr>
            <a:r>
              <a:rPr lang="en-US" sz="2800" dirty="0"/>
              <a:t>Becker, </a:t>
            </a:r>
            <a:r>
              <a:rPr lang="en-US" sz="2800" dirty="0" err="1"/>
              <a:t>Karriker</a:t>
            </a:r>
            <a:r>
              <a:rPr lang="en-US" sz="2800" dirty="0"/>
              <a:t>, </a:t>
            </a:r>
            <a:r>
              <a:rPr lang="en-US" sz="2800" dirty="0" err="1"/>
              <a:t>Overkamp</a:t>
            </a:r>
            <a:r>
              <a:rPr lang="en-US" sz="2800" dirty="0"/>
              <a:t>, &amp; </a:t>
            </a:r>
            <a:r>
              <a:rPr lang="en-US" sz="2800" dirty="0" err="1"/>
              <a:t>Rutz</a:t>
            </a:r>
            <a:r>
              <a:rPr lang="en-US" sz="2800" dirty="0"/>
              <a:t> (2008). </a:t>
            </a:r>
            <a:r>
              <a:rPr lang="en-US" sz="2800" dirty="0" err="1"/>
              <a:t>Rutz</a:t>
            </a:r>
            <a:r>
              <a:rPr lang="en-US" sz="2800" dirty="0"/>
              <a:t>, Becker, </a:t>
            </a:r>
            <a:r>
              <a:rPr lang="en-US" sz="2800" dirty="0" err="1"/>
              <a:t>Karriker</a:t>
            </a:r>
            <a:r>
              <a:rPr lang="en-US" sz="2800" dirty="0"/>
              <a:t> &amp; </a:t>
            </a:r>
            <a:r>
              <a:rPr lang="en-US" sz="2800" dirty="0" err="1"/>
              <a:t>Overkamp</a:t>
            </a:r>
            <a:r>
              <a:rPr lang="en-US" sz="2800" dirty="0"/>
              <a:t> (2008); and Becker, </a:t>
            </a:r>
            <a:r>
              <a:rPr lang="en-US" sz="2800" dirty="0" err="1"/>
              <a:t>Karriker</a:t>
            </a:r>
            <a:r>
              <a:rPr lang="en-US" sz="2800" dirty="0"/>
              <a:t>, </a:t>
            </a:r>
            <a:r>
              <a:rPr lang="en-US" sz="2800" dirty="0" err="1"/>
              <a:t>Rutz</a:t>
            </a:r>
            <a:r>
              <a:rPr lang="en-US" sz="2800" dirty="0"/>
              <a:t> &amp; </a:t>
            </a:r>
            <a:r>
              <a:rPr lang="en-US" sz="2800" dirty="0" err="1"/>
              <a:t>Overkamp</a:t>
            </a:r>
            <a:r>
              <a:rPr lang="en-US" sz="2800" dirty="0"/>
              <a:t> (2013)</a:t>
            </a:r>
          </a:p>
          <a:p>
            <a:pPr marL="457200" indent="-457200">
              <a:buFont typeface="Courier New" panose="02070309020205020404" pitchFamily="49" charset="0"/>
              <a:buChar char="o"/>
            </a:pPr>
            <a:r>
              <a:rPr lang="en-US" sz="2800" dirty="0"/>
              <a:t>Ost, Wright, Easton, Hope &amp; French (2013)</a:t>
            </a:r>
          </a:p>
        </p:txBody>
      </p:sp>
      <p:sp>
        <p:nvSpPr>
          <p:cNvPr id="6" name="Title 5">
            <a:extLst>
              <a:ext uri="{FF2B5EF4-FFF2-40B4-BE49-F238E27FC236}">
                <a16:creationId xmlns:a16="http://schemas.microsoft.com/office/drawing/2014/main" xmlns="" id="{04C740F6-7F69-47A0-80C6-B8115A93DA84}"/>
              </a:ext>
            </a:extLst>
          </p:cNvPr>
          <p:cNvSpPr>
            <a:spLocks noGrp="1"/>
          </p:cNvSpPr>
          <p:nvPr>
            <p:ph type="title"/>
          </p:nvPr>
        </p:nvSpPr>
        <p:spPr>
          <a:xfrm>
            <a:off x="492919" y="499533"/>
            <a:ext cx="8079581" cy="354709"/>
          </a:xfrm>
        </p:spPr>
        <p:txBody>
          <a:bodyPr>
            <a:normAutofit fontScale="90000"/>
          </a:bodyPr>
          <a:lstStyle/>
          <a:p>
            <a:r>
              <a:rPr lang="en-US" b="1" dirty="0">
                <a:solidFill>
                  <a:schemeClr val="tx1"/>
                </a:solidFill>
              </a:rPr>
              <a:t>Seven studies were identified and reviewed (listed chronologically)</a:t>
            </a:r>
            <a:endParaRPr lang="en-US" dirty="0"/>
          </a:p>
        </p:txBody>
      </p:sp>
    </p:spTree>
    <p:extLst>
      <p:ext uri="{BB962C8B-B14F-4D97-AF65-F5344CB8AC3E}">
        <p14:creationId xmlns:p14="http://schemas.microsoft.com/office/powerpoint/2010/main" xmlns="" val="614551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Perry (1992)</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r>
              <a:rPr lang="en-US" sz="3200" dirty="0"/>
              <a:t>In a survey of members of the International Society for the Study of Multiple Personality and Dissociation, Perry (1992) found that 88% of 1185 “respondents reported belief in ritual abuse, involving mind control and programming” (p. 4).</a:t>
            </a:r>
          </a:p>
          <a:p>
            <a:r>
              <a:rPr lang="en-US" sz="3200" u="sng" dirty="0"/>
              <a:t>Strengths</a:t>
            </a:r>
            <a:r>
              <a:rPr lang="en-US" sz="3200" dirty="0"/>
              <a:t>: a survey of qualified professionals</a:t>
            </a:r>
          </a:p>
          <a:p>
            <a:r>
              <a:rPr lang="en-US" sz="3200" u="sng" dirty="0"/>
              <a:t>Weaknesses</a:t>
            </a:r>
            <a:r>
              <a:rPr lang="en-US" sz="3200" dirty="0"/>
              <a:t>: possible biases of respondents</a:t>
            </a:r>
          </a:p>
          <a:p>
            <a:endParaRPr lang="en-US" dirty="0"/>
          </a:p>
        </p:txBody>
      </p:sp>
    </p:spTree>
    <p:extLst>
      <p:ext uri="{BB962C8B-B14F-4D97-AF65-F5344CB8AC3E}">
        <p14:creationId xmlns:p14="http://schemas.microsoft.com/office/powerpoint/2010/main" xmlns="" val="181232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r>
              <a:rPr lang="en-US" sz="2800" dirty="0"/>
              <a:t>These researchers conducted 5 studies that were summarized in </a:t>
            </a:r>
            <a:r>
              <a:rPr lang="en-US" sz="2800" dirty="0">
                <a:solidFill>
                  <a:schemeClr val="tx1"/>
                </a:solidFill>
              </a:rPr>
              <a:t>Goodman, Qin, Bottoms, &amp; Shaver (1994);. Only the first of the studies addressed the question of perceived credibility. </a:t>
            </a:r>
          </a:p>
          <a:p>
            <a:endParaRPr lang="en-US" dirty="0">
              <a:solidFill>
                <a:schemeClr val="tx1"/>
              </a:solidFill>
            </a:endParaRPr>
          </a:p>
        </p:txBody>
      </p:sp>
    </p:spTree>
    <p:extLst>
      <p:ext uri="{BB962C8B-B14F-4D97-AF65-F5344CB8AC3E}">
        <p14:creationId xmlns:p14="http://schemas.microsoft.com/office/powerpoint/2010/main" xmlns="" val="562092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lnSpcReduction="10000"/>
          </a:bodyPr>
          <a:lstStyle/>
          <a:p>
            <a:endParaRPr lang="en-US" dirty="0"/>
          </a:p>
          <a:p>
            <a:r>
              <a:rPr lang="en-US" sz="2800" dirty="0">
                <a:solidFill>
                  <a:schemeClr val="tx1"/>
                </a:solidFill>
              </a:rPr>
              <a:t>In a national survey of 2,709 clinical psychologists who were members of the American Psychological Association, the authors investigated the frequency of RA allegations made to psychologists. This study showed that within their sample of psychologists,70% denied 70% denied and 30% acknowledged seeing at least one case of “ritualistic or religion-related abuse since January 1, 1980” (Bottoms, Shaver, &amp; Goodman, 1991, p. 6). (Cited in Noblitt &amp; Noblitt, 2014, pp. 53‒54)</a:t>
            </a:r>
          </a:p>
          <a:p>
            <a:endParaRPr lang="en-US" dirty="0">
              <a:solidFill>
                <a:schemeClr val="tx1"/>
              </a:solidFill>
            </a:endParaRPr>
          </a:p>
        </p:txBody>
      </p:sp>
    </p:spTree>
    <p:extLst>
      <p:ext uri="{BB962C8B-B14F-4D97-AF65-F5344CB8AC3E}">
        <p14:creationId xmlns:p14="http://schemas.microsoft.com/office/powerpoint/2010/main" xmlns="" val="4037977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07206" y="1993393"/>
            <a:ext cx="8065294" cy="4563817"/>
          </a:xfrm>
        </p:spPr>
        <p:txBody>
          <a:bodyPr>
            <a:normAutofit lnSpcReduction="10000"/>
          </a:bodyPr>
          <a:lstStyle/>
          <a:p>
            <a:endParaRPr lang="en-US" dirty="0"/>
          </a:p>
          <a:p>
            <a:r>
              <a:rPr lang="en-US" sz="2800" dirty="0">
                <a:solidFill>
                  <a:schemeClr val="tx1"/>
                </a:solidFill>
              </a:rPr>
              <a:t>Strengths: Large samples, well designed, multidisciplinary clinicians</a:t>
            </a:r>
          </a:p>
          <a:p>
            <a:r>
              <a:rPr lang="en-US" sz="2800" dirty="0">
                <a:solidFill>
                  <a:schemeClr val="tx1"/>
                </a:solidFill>
              </a:rPr>
              <a:t>Weaknesses: Bias evident in failure to cite authors with alternate data or perspectives, interpreting their outcomes critically of RA credibility when they could be interpreted as supportive, and their stating:</a:t>
            </a:r>
          </a:p>
          <a:p>
            <a:r>
              <a:rPr lang="en-US" sz="2800" i="1" dirty="0"/>
              <a:t>“Most clients who allege ritual abuse are diagnosed as having multiple personality disorder or post-traumatic stress disorder, two increasingly popular, but controversial psychological diagnoses” (Bottoms, Shaver &amp; Goodman, 1996, p. 1)</a:t>
            </a:r>
            <a:endParaRPr lang="en-US" sz="2800" dirty="0">
              <a:solidFill>
                <a:schemeClr val="tx1"/>
              </a:solidFill>
            </a:endParaRPr>
          </a:p>
        </p:txBody>
      </p:sp>
    </p:spTree>
    <p:extLst>
      <p:ext uri="{BB962C8B-B14F-4D97-AF65-F5344CB8AC3E}">
        <p14:creationId xmlns:p14="http://schemas.microsoft.com/office/powerpoint/2010/main" xmlns="" val="4208445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732547"/>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sz="4400" dirty="0">
                <a:solidFill>
                  <a:schemeClr val="tx1"/>
                </a:solidFill>
              </a:rPr>
              <a:t>Andrews, Morton, </a:t>
            </a:r>
            <a:r>
              <a:rPr lang="en-US" sz="4400" dirty="0" err="1">
                <a:solidFill>
                  <a:schemeClr val="tx1"/>
                </a:solidFill>
              </a:rPr>
              <a:t>Bekerian</a:t>
            </a:r>
            <a:r>
              <a:rPr lang="en-US" sz="4400" dirty="0">
                <a:solidFill>
                  <a:schemeClr val="tx1"/>
                </a:solidFill>
              </a:rPr>
              <a:t>, Brewin, Davies &amp; </a:t>
            </a:r>
            <a:r>
              <a:rPr lang="en-US" sz="4400" dirty="0" err="1">
                <a:solidFill>
                  <a:schemeClr val="tx1"/>
                </a:solidFill>
              </a:rPr>
              <a:t>Mollon</a:t>
            </a:r>
            <a:r>
              <a:rPr lang="en-US" sz="4400" dirty="0">
                <a:solidFill>
                  <a:schemeClr val="tx1"/>
                </a:solidFill>
              </a:rPr>
              <a:t>, (1995)</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07206" y="1528011"/>
            <a:ext cx="8065294" cy="5161547"/>
          </a:xfrm>
        </p:spPr>
        <p:txBody>
          <a:bodyPr>
            <a:normAutofit/>
          </a:bodyPr>
          <a:lstStyle/>
          <a:p>
            <a:endParaRPr lang="en-US" dirty="0"/>
          </a:p>
          <a:p>
            <a:r>
              <a:rPr lang="en-US" sz="2800" dirty="0"/>
              <a:t>The researchers collected data from 810 British Psychological Society practitioners who had seen sexually abused clients. Regarding these psychologists’ “belief in essential accuracy of reports of SRA,” 3% reported never, 54% sometimes, 38% usually, and 5% always. Fifteen percent reported that they had worked with clients reporting satanic ritual abuse (SRA). Eighty percent of the psychologists who had seen one or more individuals with a stated history of SRA believed the allegations.</a:t>
            </a:r>
          </a:p>
          <a:p>
            <a:r>
              <a:rPr lang="en-US" sz="2800" dirty="0">
                <a:solidFill>
                  <a:schemeClr val="tx1"/>
                </a:solidFill>
              </a:rPr>
              <a:t>(Cited in Noblitt &amp; Noblitt, 2014, p. 55)</a:t>
            </a:r>
          </a:p>
          <a:p>
            <a:endParaRPr lang="en-US" dirty="0"/>
          </a:p>
        </p:txBody>
      </p:sp>
    </p:spTree>
    <p:extLst>
      <p:ext uri="{BB962C8B-B14F-4D97-AF65-F5344CB8AC3E}">
        <p14:creationId xmlns:p14="http://schemas.microsoft.com/office/powerpoint/2010/main" xmlns="" val="3236992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732547"/>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sz="4400" dirty="0">
                <a:solidFill>
                  <a:schemeClr val="tx1"/>
                </a:solidFill>
              </a:rPr>
              <a:t>Andrews, Morton, </a:t>
            </a:r>
            <a:r>
              <a:rPr lang="en-US" sz="4400" dirty="0" err="1">
                <a:solidFill>
                  <a:schemeClr val="tx1"/>
                </a:solidFill>
              </a:rPr>
              <a:t>Bekerian</a:t>
            </a:r>
            <a:r>
              <a:rPr lang="en-US" sz="4400" dirty="0">
                <a:solidFill>
                  <a:schemeClr val="tx1"/>
                </a:solidFill>
              </a:rPr>
              <a:t>, Brewin, Davies &amp; </a:t>
            </a:r>
            <a:r>
              <a:rPr lang="en-US" sz="4400" dirty="0" err="1">
                <a:solidFill>
                  <a:schemeClr val="tx1"/>
                </a:solidFill>
              </a:rPr>
              <a:t>Mollon</a:t>
            </a:r>
            <a:r>
              <a:rPr lang="en-US" sz="4400" dirty="0">
                <a:solidFill>
                  <a:schemeClr val="tx1"/>
                </a:solidFill>
              </a:rPr>
              <a:t>, (1995)</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07206" y="1528011"/>
            <a:ext cx="8065294" cy="5161547"/>
          </a:xfrm>
        </p:spPr>
        <p:txBody>
          <a:bodyPr>
            <a:normAutofit/>
          </a:bodyPr>
          <a:lstStyle/>
          <a:p>
            <a:endParaRPr lang="en-US" dirty="0"/>
          </a:p>
          <a:p>
            <a:endParaRPr lang="en-US" dirty="0"/>
          </a:p>
          <a:p>
            <a:r>
              <a:rPr lang="en-US" sz="3200" dirty="0"/>
              <a:t>Strengths: Appears unbiased, used a Likert scale rather than dichotomous belief or disbelief</a:t>
            </a:r>
          </a:p>
          <a:p>
            <a:r>
              <a:rPr lang="en-US" sz="3200" dirty="0"/>
              <a:t>Weakness: ?</a:t>
            </a:r>
          </a:p>
        </p:txBody>
      </p:sp>
    </p:spTree>
    <p:extLst>
      <p:ext uri="{BB962C8B-B14F-4D97-AF65-F5344CB8AC3E}">
        <p14:creationId xmlns:p14="http://schemas.microsoft.com/office/powerpoint/2010/main" xmlns="" val="118271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75738"/>
            <a:ext cx="8079581" cy="1022684"/>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err="1">
                <a:solidFill>
                  <a:schemeClr val="tx1"/>
                </a:solidFill>
              </a:rPr>
              <a:t>Schmuttermaier</a:t>
            </a:r>
            <a:r>
              <a:rPr lang="en-US" dirty="0">
                <a:solidFill>
                  <a:schemeClr val="tx1"/>
                </a:solidFill>
              </a:rPr>
              <a:t> &amp; </a:t>
            </a:r>
            <a:r>
              <a:rPr lang="en-US" dirty="0" err="1">
                <a:solidFill>
                  <a:schemeClr val="tx1"/>
                </a:solidFill>
              </a:rPr>
              <a:t>Veno</a:t>
            </a:r>
            <a:r>
              <a:rPr lang="en-US" dirty="0">
                <a:solidFill>
                  <a:schemeClr val="tx1"/>
                </a:solidFill>
              </a:rPr>
              <a:t> (1999)</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fontScale="92500" lnSpcReduction="20000"/>
          </a:bodyPr>
          <a:lstStyle/>
          <a:p>
            <a:r>
              <a:rPr lang="en-US" sz="3200" dirty="0"/>
              <a:t>They surveyed 74 Center Against Sexual Assault (CASA) workers, 48 psychologists, and 27 psychiatrists in the state of Victoria, Australia. </a:t>
            </a:r>
            <a:r>
              <a:rPr lang="en-US" sz="3200" dirty="0">
                <a:solidFill>
                  <a:schemeClr val="tx1"/>
                </a:solidFill>
              </a:rPr>
              <a:t>(Cited in Noblitt &amp; Noblitt, 2014, p. 55)</a:t>
            </a:r>
            <a:endParaRPr lang="en-US" sz="3200" dirty="0"/>
          </a:p>
          <a:p>
            <a:r>
              <a:rPr lang="en-US" sz="3200" dirty="0"/>
              <a:t>Eighty-five percent endorsed the belief that ritual abuse is “an indication of genuine trauma” </a:t>
            </a:r>
            <a:r>
              <a:rPr lang="en-US" sz="3200" dirty="0">
                <a:solidFill>
                  <a:schemeClr val="tx1"/>
                </a:solidFill>
              </a:rPr>
              <a:t>(Cited in Noblitt &amp; Noblitt, 2014, p. 55)</a:t>
            </a:r>
          </a:p>
          <a:p>
            <a:r>
              <a:rPr lang="en-US" sz="3200" dirty="0">
                <a:solidFill>
                  <a:schemeClr val="tx1"/>
                </a:solidFill>
              </a:rPr>
              <a:t>Strengths: Appears unbiased, multidisciplinary participants</a:t>
            </a:r>
          </a:p>
          <a:p>
            <a:r>
              <a:rPr lang="en-US" sz="3200" dirty="0">
                <a:solidFill>
                  <a:schemeClr val="tx1"/>
                </a:solidFill>
              </a:rPr>
              <a:t>Weaknesses: ?</a:t>
            </a:r>
          </a:p>
          <a:p>
            <a:endParaRPr lang="en-US" dirty="0"/>
          </a:p>
          <a:p>
            <a:endParaRPr lang="en-US" dirty="0"/>
          </a:p>
          <a:p>
            <a:endParaRPr lang="en-US" dirty="0"/>
          </a:p>
        </p:txBody>
      </p:sp>
    </p:spTree>
    <p:extLst>
      <p:ext uri="{BB962C8B-B14F-4D97-AF65-F5344CB8AC3E}">
        <p14:creationId xmlns:p14="http://schemas.microsoft.com/office/powerpoint/2010/main" xmlns="" val="1736562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r>
              <a:rPr lang="en-US" dirty="0"/>
              <a:t>This article begins by asking,</a:t>
            </a:r>
          </a:p>
          <a:p>
            <a:r>
              <a:rPr lang="en-US" dirty="0"/>
              <a:t>Which psychotherapies are effective? Psychologists have been inundated with lists of treatment guidelines, empirically supported therapies, practice guidelines, and reimbursable therapies. (Norcross et al. 2006, p. 515)</a:t>
            </a:r>
          </a:p>
          <a:p>
            <a:r>
              <a:rPr lang="en-US" dirty="0"/>
              <a:t>Paradoxically, John Norcross played a significant role in an American Psychological Association’s policy statement that “different forms of psychotherapy typically produce relatively similar outcomes” (APA, 2013a, p. 321; also see APA 2013b, Campbell et al., 2013).</a:t>
            </a:r>
          </a:p>
          <a:p>
            <a:endParaRPr lang="en-US" dirty="0"/>
          </a:p>
        </p:txBody>
      </p:sp>
    </p:spTree>
    <p:extLst>
      <p:ext uri="{BB962C8B-B14F-4D97-AF65-F5344CB8AC3E}">
        <p14:creationId xmlns:p14="http://schemas.microsoft.com/office/powerpoint/2010/main" xmlns="" val="2339336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7FC34-0BAC-456D-98B6-4FEEB17C66B7}"/>
              </a:ext>
            </a:extLst>
          </p:cNvPr>
          <p:cNvSpPr>
            <a:spLocks noGrp="1"/>
          </p:cNvSpPr>
          <p:nvPr>
            <p:ph type="title"/>
          </p:nvPr>
        </p:nvSpPr>
        <p:spPr>
          <a:solidFill>
            <a:schemeClr val="accent1">
              <a:lumMod val="40000"/>
              <a:lumOff val="60000"/>
            </a:schemeClr>
          </a:solidFill>
        </p:spPr>
        <p:txBody>
          <a:bodyPr/>
          <a:lstStyle/>
          <a:p>
            <a:pPr algn="ctr"/>
            <a:r>
              <a:rPr lang="en-US" b="1" dirty="0">
                <a:solidFill>
                  <a:schemeClr val="tx1"/>
                </a:solidFill>
              </a:rPr>
              <a:t>Learning objectives</a:t>
            </a:r>
          </a:p>
        </p:txBody>
      </p:sp>
      <p:sp>
        <p:nvSpPr>
          <p:cNvPr id="3" name="Content Placeholder 2">
            <a:extLst>
              <a:ext uri="{FF2B5EF4-FFF2-40B4-BE49-F238E27FC236}">
                <a16:creationId xmlns:a16="http://schemas.microsoft.com/office/drawing/2014/main" xmlns="" id="{2647A296-1F0E-4B88-AFF8-11F5E401CDFE}"/>
              </a:ext>
            </a:extLst>
          </p:cNvPr>
          <p:cNvSpPr>
            <a:spLocks noGrp="1"/>
          </p:cNvSpPr>
          <p:nvPr>
            <p:ph idx="1"/>
          </p:nvPr>
        </p:nvSpPr>
        <p:spPr>
          <a:xfrm>
            <a:off x="507206" y="1993393"/>
            <a:ext cx="8065294" cy="4864607"/>
          </a:xfrm>
        </p:spPr>
        <p:txBody>
          <a:bodyPr>
            <a:normAutofit fontScale="47500" lnSpcReduction="20000"/>
          </a:bodyPr>
          <a:lstStyle/>
          <a:p>
            <a:pPr lvl="0"/>
            <a:endParaRPr lang="en-US" dirty="0"/>
          </a:p>
          <a:p>
            <a:pPr lvl="0"/>
            <a:r>
              <a:rPr lang="en-US" sz="6000" b="1" dirty="0"/>
              <a:t>Participants will be able to</a:t>
            </a:r>
          </a:p>
          <a:p>
            <a:pPr lvl="0"/>
            <a:r>
              <a:rPr lang="en-US" sz="6000" b="1" dirty="0"/>
              <a:t>Cite examples of research on the credibility of ritual abuse allegations</a:t>
            </a:r>
          </a:p>
          <a:p>
            <a:pPr lvl="0"/>
            <a:r>
              <a:rPr lang="en-US" sz="6000" b="1" dirty="0"/>
              <a:t>Formulate their own informed opinions about this research</a:t>
            </a:r>
          </a:p>
          <a:p>
            <a:pPr lvl="0"/>
            <a:r>
              <a:rPr lang="en-US" sz="6000" b="1" dirty="0"/>
              <a:t>Consider how this research may apply to the community standard for clinical practitioners</a:t>
            </a:r>
          </a:p>
          <a:p>
            <a:pPr lvl="0"/>
            <a:r>
              <a:rPr lang="en-US" sz="6000" b="1" dirty="0"/>
              <a:t>Discuss how this research may be applicable regarding forensic mental health concerns</a:t>
            </a:r>
          </a:p>
          <a:p>
            <a:pPr lvl="0"/>
            <a:r>
              <a:rPr lang="en-US" sz="6000" b="1" dirty="0"/>
              <a:t>Apply the research findings to practical advocacy and ethical practice, enabling clinicians to provide better psychological care to the consumer</a:t>
            </a:r>
          </a:p>
          <a:p>
            <a:endParaRPr lang="en-US" dirty="0"/>
          </a:p>
        </p:txBody>
      </p:sp>
    </p:spTree>
    <p:extLst>
      <p:ext uri="{BB962C8B-B14F-4D97-AF65-F5344CB8AC3E}">
        <p14:creationId xmlns:p14="http://schemas.microsoft.com/office/powerpoint/2010/main" xmlns="" val="1234983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lnSpcReduction="10000"/>
          </a:bodyPr>
          <a:lstStyle/>
          <a:p>
            <a:r>
              <a:rPr lang="en-US" dirty="0"/>
              <a:t>The title of this article is “Discredited Psychological Treatments and Tests: A Delphi Poll.”</a:t>
            </a:r>
          </a:p>
          <a:p>
            <a:r>
              <a:rPr lang="en-US" dirty="0"/>
              <a:t>The authors selected a panel of 100 psychologists who were considered experts to rate a long list of psychological approaches 59 treatments and 30 assessment techniques (that included sand tray therapy, dream analysis, etc.) and “Treatments for mental disorders resulting from Satanic ritual abuse” (p. 518). </a:t>
            </a:r>
          </a:p>
          <a:p>
            <a:r>
              <a:rPr lang="en-US" dirty="0"/>
              <a:t>On a 1-5 Likert scale (represented as 1  </a:t>
            </a:r>
            <a:r>
              <a:rPr lang="en-US" i="1" dirty="0"/>
              <a:t>not at all discredited, </a:t>
            </a:r>
            <a:r>
              <a:rPr lang="en-US" dirty="0"/>
              <a:t>2  </a:t>
            </a:r>
            <a:r>
              <a:rPr lang="en-US" i="1" dirty="0"/>
              <a:t>unlikely discredited, </a:t>
            </a:r>
            <a:r>
              <a:rPr lang="en-US" dirty="0"/>
              <a:t>3  </a:t>
            </a:r>
            <a:r>
              <a:rPr lang="en-US" i="1" dirty="0"/>
              <a:t>possibly discredited, </a:t>
            </a:r>
            <a:r>
              <a:rPr lang="en-US" dirty="0"/>
              <a:t>4  </a:t>
            </a:r>
            <a:r>
              <a:rPr lang="en-US" i="1" dirty="0"/>
              <a:t>probably discredited, </a:t>
            </a:r>
            <a:r>
              <a:rPr lang="en-US" dirty="0"/>
              <a:t>5  </a:t>
            </a:r>
            <a:r>
              <a:rPr lang="en-US" i="1" dirty="0"/>
              <a:t>certainly discredited) the </a:t>
            </a:r>
            <a:r>
              <a:rPr lang="en-US" dirty="0"/>
              <a:t>SRA question was rate as 3.98 the first round and 4.28 the second round</a:t>
            </a:r>
            <a:r>
              <a:rPr lang="en-US" i="1" dirty="0"/>
              <a:t>.</a:t>
            </a:r>
            <a:endParaRPr lang="en-US" dirty="0"/>
          </a:p>
        </p:txBody>
      </p:sp>
    </p:spTree>
    <p:extLst>
      <p:ext uri="{BB962C8B-B14F-4D97-AF65-F5344CB8AC3E}">
        <p14:creationId xmlns:p14="http://schemas.microsoft.com/office/powerpoint/2010/main" xmlns="" val="1350193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r>
              <a:rPr lang="en-US" dirty="0"/>
              <a:t>Strengths: The panel consisted of prestigious psychologists</a:t>
            </a:r>
          </a:p>
          <a:p>
            <a:r>
              <a:rPr lang="en-US" dirty="0"/>
              <a:t>Weaknesses: I reviewed the names of the experts on the panel and saw no one whom I recognized as having expertise in dissociative disorders or RA. The panel was likely biased, no other research was cited that was remotely associated with RA other than one article by a well-known FMS apologist. That article criticized treatment for DID as being inherently dangerous. It is not clear why an Adelphi method was used. If people are indeed suggestible as is proposed by the </a:t>
            </a:r>
            <a:r>
              <a:rPr lang="en-US" dirty="0" err="1"/>
              <a:t>sociocognitive</a:t>
            </a:r>
            <a:r>
              <a:rPr lang="en-US" dirty="0"/>
              <a:t> model this method would seem inappropriate do to its overt use of suggestion.</a:t>
            </a:r>
          </a:p>
        </p:txBody>
      </p:sp>
    </p:spTree>
    <p:extLst>
      <p:ext uri="{BB962C8B-B14F-4D97-AF65-F5344CB8AC3E}">
        <p14:creationId xmlns:p14="http://schemas.microsoft.com/office/powerpoint/2010/main" xmlns="" val="1356830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22739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Becker, </a:t>
            </a:r>
            <a:r>
              <a:rPr lang="en-US" dirty="0" err="1">
                <a:solidFill>
                  <a:schemeClr val="tx1"/>
                </a:solidFill>
              </a:rPr>
              <a:t>Karriker</a:t>
            </a:r>
            <a:r>
              <a:rPr lang="en-US" dirty="0">
                <a:solidFill>
                  <a:schemeClr val="tx1"/>
                </a:solidFill>
              </a:rPr>
              <a:t>, </a:t>
            </a:r>
            <a:r>
              <a:rPr lang="en-US" dirty="0" err="1">
                <a:solidFill>
                  <a:schemeClr val="tx1"/>
                </a:solidFill>
              </a:rPr>
              <a:t>Overkamp</a:t>
            </a:r>
            <a:r>
              <a:rPr lang="en-US" dirty="0">
                <a:solidFill>
                  <a:schemeClr val="tx1"/>
                </a:solidFill>
              </a:rPr>
              <a:t> &amp; </a:t>
            </a:r>
            <a:r>
              <a:rPr lang="en-US" dirty="0" err="1">
                <a:solidFill>
                  <a:schemeClr val="tx1"/>
                </a:solidFill>
              </a:rPr>
              <a:t>Rutz</a:t>
            </a:r>
            <a:r>
              <a:rPr lang="en-US" dirty="0">
                <a:solidFill>
                  <a:schemeClr val="tx1"/>
                </a:solidFill>
              </a:rPr>
              <a:t> (2008); </a:t>
            </a:r>
            <a:r>
              <a:rPr lang="en-US" dirty="0" err="1">
                <a:solidFill>
                  <a:schemeClr val="tx1"/>
                </a:solidFill>
              </a:rPr>
              <a:t>Rutz</a:t>
            </a:r>
            <a:r>
              <a:rPr lang="en-US" dirty="0">
                <a:solidFill>
                  <a:schemeClr val="tx1"/>
                </a:solidFill>
              </a:rPr>
              <a:t>, Becker, </a:t>
            </a:r>
            <a:r>
              <a:rPr lang="en-US" dirty="0" err="1">
                <a:solidFill>
                  <a:schemeClr val="tx1"/>
                </a:solidFill>
              </a:rPr>
              <a:t>Overkamp</a:t>
            </a:r>
            <a:r>
              <a:rPr lang="en-US" dirty="0">
                <a:solidFill>
                  <a:schemeClr val="tx1"/>
                </a:solidFill>
              </a:rPr>
              <a:t>, &amp; </a:t>
            </a:r>
            <a:r>
              <a:rPr lang="en-US" dirty="0" err="1">
                <a:solidFill>
                  <a:schemeClr val="tx1"/>
                </a:solidFill>
              </a:rPr>
              <a:t>Karriker</a:t>
            </a:r>
            <a:r>
              <a:rPr lang="en-US" dirty="0">
                <a:solidFill>
                  <a:schemeClr val="tx1"/>
                </a:solidFill>
              </a:rPr>
              <a:t> (2008), and Becker, </a:t>
            </a:r>
            <a:r>
              <a:rPr lang="en-US" dirty="0" err="1">
                <a:solidFill>
                  <a:schemeClr val="tx1"/>
                </a:solidFill>
              </a:rPr>
              <a:t>Karriker</a:t>
            </a:r>
            <a:r>
              <a:rPr lang="en-US" dirty="0">
                <a:solidFill>
                  <a:schemeClr val="tx1"/>
                </a:solidFill>
              </a:rPr>
              <a:t>, </a:t>
            </a:r>
            <a:r>
              <a:rPr lang="en-US" dirty="0" err="1">
                <a:solidFill>
                  <a:schemeClr val="tx1"/>
                </a:solidFill>
              </a:rPr>
              <a:t>Rutz</a:t>
            </a:r>
            <a:r>
              <a:rPr lang="en-US" dirty="0">
                <a:solidFill>
                  <a:schemeClr val="tx1"/>
                </a:solidFill>
              </a:rPr>
              <a:t> &amp; </a:t>
            </a:r>
            <a:r>
              <a:rPr lang="en-US" dirty="0" err="1">
                <a:solidFill>
                  <a:schemeClr val="tx1"/>
                </a:solidFill>
              </a:rPr>
              <a:t>Overkamp</a:t>
            </a:r>
            <a:r>
              <a:rPr lang="en-US" dirty="0">
                <a:solidFill>
                  <a:schemeClr val="tx1"/>
                </a:solidFill>
              </a:rPr>
              <a:t>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endParaRPr lang="en-US" dirty="0"/>
          </a:p>
          <a:p>
            <a:pPr marL="0" indent="0">
              <a:buNone/>
            </a:pPr>
            <a:endParaRPr lang="en-US" sz="3200" dirty="0"/>
          </a:p>
          <a:p>
            <a:r>
              <a:rPr lang="en-US" sz="3200" dirty="0"/>
              <a:t>Developed the Extreme Abuse Survey (EAS) and collected data online.</a:t>
            </a:r>
          </a:p>
        </p:txBody>
      </p:sp>
    </p:spTree>
    <p:extLst>
      <p:ext uri="{BB962C8B-B14F-4D97-AF65-F5344CB8AC3E}">
        <p14:creationId xmlns:p14="http://schemas.microsoft.com/office/powerpoint/2010/main" xmlns="" val="1068599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22739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39353" y="2442411"/>
            <a:ext cx="8065294" cy="3766185"/>
          </a:xfrm>
        </p:spPr>
        <p:txBody>
          <a:bodyPr>
            <a:normAutofit fontScale="85000" lnSpcReduction="20000"/>
          </a:bodyPr>
          <a:lstStyle/>
          <a:p>
            <a:endParaRPr lang="en-US" dirty="0"/>
          </a:p>
          <a:p>
            <a:r>
              <a:rPr lang="en-US" sz="3200" dirty="0"/>
              <a:t>An international study of helping professionals was conducted by Becker, </a:t>
            </a:r>
            <a:r>
              <a:rPr lang="en-US" sz="3200" dirty="0" err="1"/>
              <a:t>Karriker</a:t>
            </a:r>
            <a:r>
              <a:rPr lang="en-US" sz="3200" dirty="0"/>
              <a:t>, </a:t>
            </a:r>
            <a:r>
              <a:rPr lang="en-US" sz="3200" dirty="0" err="1"/>
              <a:t>Overkamp</a:t>
            </a:r>
            <a:r>
              <a:rPr lang="en-US" sz="3200" dirty="0"/>
              <a:t>, and </a:t>
            </a:r>
            <a:r>
              <a:rPr lang="en-US" sz="3200" dirty="0" err="1"/>
              <a:t>Rutz</a:t>
            </a:r>
            <a:r>
              <a:rPr lang="en-US" sz="3200" dirty="0"/>
              <a:t> (2008) and Becker, </a:t>
            </a:r>
            <a:r>
              <a:rPr lang="en-US" sz="3200" dirty="0" err="1"/>
              <a:t>Karriker</a:t>
            </a:r>
            <a:r>
              <a:rPr lang="en-US" sz="3200" dirty="0"/>
              <a:t>, </a:t>
            </a:r>
            <a:r>
              <a:rPr lang="en-US" sz="3200" dirty="0" err="1"/>
              <a:t>Rutz</a:t>
            </a:r>
            <a:r>
              <a:rPr lang="en-US" sz="3200" dirty="0"/>
              <a:t>, and </a:t>
            </a:r>
            <a:r>
              <a:rPr lang="en-US" sz="3200" dirty="0" err="1"/>
              <a:t>Overkamp</a:t>
            </a:r>
            <a:r>
              <a:rPr lang="en-US" sz="3200" dirty="0"/>
              <a:t> (2013) and is part of their Extreme Abuse Survey (EAS) research series (http://extreme-abuse-survey.net/). The Professional Extreme Abuse Survey (P-EAS) is an online questionnaire with 215 questions (and 53 optional ones) that was available from April 1 to June 30, 2007. Four hundred fifty-one (451) helping professionals from 20 different countries responded to at least one of the questions. </a:t>
            </a:r>
          </a:p>
          <a:p>
            <a:endParaRPr lang="en-US" sz="3200" dirty="0"/>
          </a:p>
        </p:txBody>
      </p:sp>
    </p:spTree>
    <p:extLst>
      <p:ext uri="{BB962C8B-B14F-4D97-AF65-F5344CB8AC3E}">
        <p14:creationId xmlns:p14="http://schemas.microsoft.com/office/powerpoint/2010/main" xmlns="" val="738641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22739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39353" y="2442411"/>
            <a:ext cx="8065294" cy="3766185"/>
          </a:xfrm>
        </p:spPr>
        <p:txBody>
          <a:bodyPr>
            <a:normAutofit/>
          </a:bodyPr>
          <a:lstStyle/>
          <a:p>
            <a:endParaRPr lang="en-US" dirty="0"/>
          </a:p>
          <a:p>
            <a:r>
              <a:rPr lang="en-US" sz="3200" dirty="0"/>
              <a:t>This survey shows that 86% of helping professionals who have worked with at least one extreme abuse survivor report having in their caseload at least one survivor of SRA. </a:t>
            </a:r>
          </a:p>
        </p:txBody>
      </p:sp>
    </p:spTree>
    <p:extLst>
      <p:ext uri="{BB962C8B-B14F-4D97-AF65-F5344CB8AC3E}">
        <p14:creationId xmlns:p14="http://schemas.microsoft.com/office/powerpoint/2010/main" xmlns="" val="3658682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467853"/>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39353" y="1888959"/>
            <a:ext cx="8065294" cy="4319638"/>
          </a:xfrm>
        </p:spPr>
        <p:txBody>
          <a:bodyPr>
            <a:normAutofit fontScale="92500" lnSpcReduction="10000"/>
          </a:bodyPr>
          <a:lstStyle/>
          <a:p>
            <a:endParaRPr lang="en-US" dirty="0"/>
          </a:p>
          <a:p>
            <a:r>
              <a:rPr lang="en-US" sz="3200" dirty="0"/>
              <a:t>Some of their other findings are as follows: 61% saw clients who reported ritual abuse by clergy, 85% said the majority of adult ritual abuse/mind control (RA/MC) survivors with whom they worked were diagnosed with DID, 63% said that they always take a neutral stance regarding the truth of an adult survivor’s memories of RA/MC, 65% said that some of their clients’ reports of RA/MC were based on continuous, rather than dissociated, memories. </a:t>
            </a:r>
          </a:p>
        </p:txBody>
      </p:sp>
    </p:spTree>
    <p:extLst>
      <p:ext uri="{BB962C8B-B14F-4D97-AF65-F5344CB8AC3E}">
        <p14:creationId xmlns:p14="http://schemas.microsoft.com/office/powerpoint/2010/main" xmlns="" val="593287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467853"/>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a:xfrm>
            <a:off x="539353" y="1888959"/>
            <a:ext cx="8065294" cy="4319638"/>
          </a:xfrm>
        </p:spPr>
        <p:txBody>
          <a:bodyPr>
            <a:normAutofit fontScale="92500" lnSpcReduction="10000"/>
          </a:bodyPr>
          <a:lstStyle/>
          <a:p>
            <a:endParaRPr lang="en-US" dirty="0"/>
          </a:p>
          <a:p>
            <a:r>
              <a:rPr lang="en-US" sz="3200" dirty="0"/>
              <a:t>Regarding belief in their clients’ stories, 3% of the helpers do not believe any of their clients who report RA/MC experienced ritual abuse, the rest reported belief in varying degrees concordant with the previous findings of Andrews et al. (1995) and Ost et al. (2013). There was a similar pattern where 5% did not believe any of their clients who report RA/MC experienced MC and the rest of the respondents indicated belief in varying degrees.</a:t>
            </a:r>
          </a:p>
          <a:p>
            <a:r>
              <a:rPr lang="en-US" sz="3200" dirty="0">
                <a:solidFill>
                  <a:schemeClr val="tx1"/>
                </a:solidFill>
              </a:rPr>
              <a:t>(Cited in Noblitt &amp; Noblitt, 2014, p. 56)</a:t>
            </a:r>
          </a:p>
          <a:p>
            <a:endParaRPr lang="en-US" sz="3200" dirty="0"/>
          </a:p>
        </p:txBody>
      </p:sp>
    </p:spTree>
    <p:extLst>
      <p:ext uri="{BB962C8B-B14F-4D97-AF65-F5344CB8AC3E}">
        <p14:creationId xmlns:p14="http://schemas.microsoft.com/office/powerpoint/2010/main" xmlns="" val="1940239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Ost, Wright, Easton, Hope &amp; French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fontScale="92500" lnSpcReduction="10000"/>
          </a:bodyPr>
          <a:lstStyle/>
          <a:p>
            <a:r>
              <a:rPr lang="en-US" dirty="0"/>
              <a:t>Ost, Wright, Easton, Hope, and French (2013) collected responses to an online survey of 183 chartered clinical psychologists and 119 hypnotherapists. Among the chartered clinical psychologists, 37.9% indicated that they had seen one or more cases of individuals with satanic or ritualistic abuse. The researchers found that 24.5% of the hypnotherapists had seen one or more satanic/ritual abuse cases. Along the lines of the Andrews et al. (1995) study they asked, “Are reports of Satanic/ritualistic abuse essentially accurate?” Among the chartered clinical psychologists, 1.6% responded never, 11.5% rarely, 27.3% sometimes, 29.5% usually, and 2.7% always. The hypnotherapists answered 10.1% never, 15.1% rarely, 21.0% sometimes, 12.6% usually, and 5.0% always.</a:t>
            </a:r>
          </a:p>
          <a:p>
            <a:r>
              <a:rPr lang="en-US" dirty="0">
                <a:solidFill>
                  <a:schemeClr val="tx1"/>
                </a:solidFill>
              </a:rPr>
              <a:t>(Cited in Noblitt &amp; Noblitt, 2014, p. 55)</a:t>
            </a:r>
          </a:p>
          <a:p>
            <a:endParaRPr lang="en-US" dirty="0"/>
          </a:p>
          <a:p>
            <a:endParaRPr lang="en-US" dirty="0"/>
          </a:p>
        </p:txBody>
      </p:sp>
    </p:spTree>
    <p:extLst>
      <p:ext uri="{BB962C8B-B14F-4D97-AF65-F5344CB8AC3E}">
        <p14:creationId xmlns:p14="http://schemas.microsoft.com/office/powerpoint/2010/main" xmlns="" val="3486344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Ost, Wright, Easton, Hope &amp; French (2013)</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a:bodyPr>
          <a:lstStyle/>
          <a:p>
            <a:r>
              <a:rPr lang="en-US" dirty="0"/>
              <a:t>Strength: In spite of their bias, the authors produced data that were more consistent with the other studies.</a:t>
            </a:r>
          </a:p>
          <a:p>
            <a:endParaRPr lang="en-US" dirty="0"/>
          </a:p>
        </p:txBody>
      </p:sp>
    </p:spTree>
    <p:extLst>
      <p:ext uri="{BB962C8B-B14F-4D97-AF65-F5344CB8AC3E}">
        <p14:creationId xmlns:p14="http://schemas.microsoft.com/office/powerpoint/2010/main" xmlns="" val="55746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b="1" dirty="0">
                <a:solidFill>
                  <a:schemeClr val="tx1"/>
                </a:solidFill>
              </a:rPr>
              <a:t>Critical review of the empirical studies and their outcomes</a:t>
            </a:r>
            <a:r>
              <a:rPr lang="en-US" dirty="0"/>
              <a:t/>
            </a:r>
            <a:br>
              <a:rPr lang="en-US" dirty="0"/>
            </a:b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388311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Introduction:</a:t>
            </a:r>
            <a:br>
              <a:rPr lang="en-US" b="1" dirty="0">
                <a:solidFill>
                  <a:schemeClr val="tx1"/>
                </a:solidFill>
              </a:rPr>
            </a:br>
            <a:r>
              <a:rPr lang="en-US" b="1" dirty="0">
                <a:solidFill>
                  <a:schemeClr val="tx1"/>
                </a:solidFill>
              </a:rPr>
              <a:t>What is ritual abuse?</a:t>
            </a:r>
          </a:p>
        </p:txBody>
      </p:sp>
      <p:sp>
        <p:nvSpPr>
          <p:cNvPr id="3" name="Content Placeholder 2">
            <a:extLst>
              <a:ext uri="{FF2B5EF4-FFF2-40B4-BE49-F238E27FC236}">
                <a16:creationId xmlns:a16="http://schemas.microsoft.com/office/drawing/2014/main" xmlns="" id="{2647A296-1F0E-4B88-AFF8-11F5E401CDFE}"/>
              </a:ext>
            </a:extLst>
          </p:cNvPr>
          <p:cNvSpPr>
            <a:spLocks noGrp="1"/>
          </p:cNvSpPr>
          <p:nvPr>
            <p:ph idx="1"/>
          </p:nvPr>
        </p:nvSpPr>
        <p:spPr>
          <a:xfrm>
            <a:off x="539353" y="1993393"/>
            <a:ext cx="8065294" cy="4864607"/>
          </a:xfrm>
        </p:spPr>
        <p:txBody>
          <a:bodyPr>
            <a:normAutofit/>
          </a:bodyPr>
          <a:lstStyle/>
          <a:p>
            <a:pPr lvl="0"/>
            <a:endParaRPr lang="en-US" dirty="0"/>
          </a:p>
          <a:p>
            <a:r>
              <a:rPr lang="en-US" sz="3200" b="1" dirty="0">
                <a:solidFill>
                  <a:schemeClr val="tx1"/>
                </a:solidFill>
              </a:rPr>
              <a:t>Defining  ritual abuse</a:t>
            </a:r>
          </a:p>
          <a:p>
            <a:pPr lvl="1"/>
            <a:endParaRPr lang="en-US" sz="3200" b="1" dirty="0">
              <a:solidFill>
                <a:schemeClr val="tx1"/>
              </a:solidFill>
            </a:endParaRPr>
          </a:p>
          <a:p>
            <a:pPr lvl="1"/>
            <a:r>
              <a:rPr lang="en-US" sz="3200" b="1" dirty="0">
                <a:solidFill>
                  <a:schemeClr val="tx1"/>
                </a:solidFill>
              </a:rPr>
              <a:t>RA vs. SRA</a:t>
            </a:r>
          </a:p>
          <a:p>
            <a:pPr lvl="1"/>
            <a:r>
              <a:rPr lang="en-US" sz="3200" b="1" dirty="0">
                <a:solidFill>
                  <a:schemeClr val="tx1"/>
                </a:solidFill>
              </a:rPr>
              <a:t>RA vs. mind control</a:t>
            </a:r>
          </a:p>
          <a:p>
            <a:pPr lvl="1"/>
            <a:r>
              <a:rPr lang="en-US" sz="3200" b="1" dirty="0">
                <a:solidFill>
                  <a:schemeClr val="tx1"/>
                </a:solidFill>
              </a:rPr>
              <a:t>Extreme abuse</a:t>
            </a:r>
          </a:p>
          <a:p>
            <a:pPr lvl="1"/>
            <a:endParaRPr lang="en-US" sz="3200" dirty="0"/>
          </a:p>
        </p:txBody>
      </p:sp>
    </p:spTree>
    <p:extLst>
      <p:ext uri="{BB962C8B-B14F-4D97-AF65-F5344CB8AC3E}">
        <p14:creationId xmlns:p14="http://schemas.microsoft.com/office/powerpoint/2010/main" xmlns="" val="3184716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xfrm>
            <a:off x="507206" y="335195"/>
            <a:ext cx="8079581" cy="1658198"/>
          </a:xfrm>
          <a:solidFill>
            <a:schemeClr val="accent1">
              <a:lumMod val="40000"/>
              <a:lumOff val="60000"/>
            </a:schemeClr>
          </a:solidFill>
        </p:spPr>
        <p:txBody>
          <a:bodyPr>
            <a:normAutofit fontScale="90000"/>
          </a:bodyPr>
          <a:lstStyle/>
          <a:p>
            <a:pPr algn="ct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b="1" dirty="0">
                <a:solidFill>
                  <a:schemeClr val="tx1"/>
                </a:solidFill>
              </a:rPr>
              <a:t>Summary</a:t>
            </a:r>
            <a:r>
              <a:rPr lang="en-US" dirty="0"/>
              <a:t/>
            </a:r>
            <a:br>
              <a:rPr lang="en-US" dirty="0"/>
            </a:b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lstStyle/>
          <a:p>
            <a:endParaRPr lang="en-US" dirty="0"/>
          </a:p>
          <a:p>
            <a:endParaRPr lang="en-US" dirty="0"/>
          </a:p>
          <a:p>
            <a:r>
              <a:rPr lang="en-US" dirty="0">
                <a:solidFill>
                  <a:schemeClr val="tx1"/>
                </a:solidFill>
              </a:rPr>
              <a:t>Empirical data can aid in understanding the credibility of RA survivors’ narratives</a:t>
            </a:r>
            <a:endParaRPr lang="en-US" dirty="0"/>
          </a:p>
        </p:txBody>
      </p:sp>
    </p:spTree>
    <p:extLst>
      <p:ext uri="{BB962C8B-B14F-4D97-AF65-F5344CB8AC3E}">
        <p14:creationId xmlns:p14="http://schemas.microsoft.com/office/powerpoint/2010/main" xmlns="" val="1776591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b="1" dirty="0">
                <a:solidFill>
                  <a:schemeClr val="tx1"/>
                </a:solidFill>
              </a:rPr>
              <a:t>Discussion</a:t>
            </a:r>
            <a:r>
              <a:rPr lang="en-US" dirty="0"/>
              <a:t/>
            </a:r>
            <a:br>
              <a:rPr lang="en-US" dirty="0"/>
            </a:b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lstStyle/>
          <a:p>
            <a:endParaRPr lang="en-US" dirty="0"/>
          </a:p>
          <a:p>
            <a:r>
              <a:rPr lang="en-US" dirty="0">
                <a:solidFill>
                  <a:schemeClr val="tx1"/>
                </a:solidFill>
              </a:rPr>
              <a:t>Participants are invited to share their opinions about the topic and the research; including considerations of the community standard, professional ethics, related </a:t>
            </a:r>
            <a:r>
              <a:rPr lang="en-US" dirty="0"/>
              <a:t>forensic questions, and advocacy for extreme abuse survivors.</a:t>
            </a:r>
          </a:p>
        </p:txBody>
      </p:sp>
    </p:spTree>
    <p:extLst>
      <p:ext uri="{BB962C8B-B14F-4D97-AF65-F5344CB8AC3E}">
        <p14:creationId xmlns:p14="http://schemas.microsoft.com/office/powerpoint/2010/main" xmlns="" val="3141725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8A9B9-F8CC-4A4B-8054-26F25D18FE0A}"/>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xmlns="" id="{5EA7EDD7-BD07-4F3D-833B-2280DF1550DF}"/>
              </a:ext>
            </a:extLst>
          </p:cNvPr>
          <p:cNvSpPr>
            <a:spLocks noGrp="1"/>
          </p:cNvSpPr>
          <p:nvPr>
            <p:ph idx="1"/>
          </p:nvPr>
        </p:nvSpPr>
        <p:spPr/>
        <p:txBody>
          <a:bodyPr>
            <a:normAutofit lnSpcReduction="10000"/>
          </a:bodyPr>
          <a:lstStyle/>
          <a:p>
            <a:endParaRPr lang="en-US" dirty="0"/>
          </a:p>
          <a:p>
            <a:r>
              <a:rPr lang="en-US" dirty="0"/>
              <a:t>American Psychological Association. (2013a). Recognition of psychotherapy effectiveness. </a:t>
            </a:r>
            <a:r>
              <a:rPr lang="en-US" i="1" dirty="0"/>
              <a:t>Journal of Psychotherapy Integration, 23(3</a:t>
            </a:r>
            <a:r>
              <a:rPr lang="en-US" dirty="0"/>
              <a:t>), 320-330. http://0-dx.doi.org.library.alliant.edu/10.1037/a0033179 </a:t>
            </a:r>
          </a:p>
          <a:p>
            <a:r>
              <a:rPr lang="en-US" dirty="0"/>
              <a:t>American Psychological Association . (2013b). Recognition of psychotherapy effectiveness. </a:t>
            </a:r>
            <a:r>
              <a:rPr lang="en-US" i="1" dirty="0"/>
              <a:t>Psychotherapy, </a:t>
            </a:r>
            <a:r>
              <a:rPr lang="en-US" dirty="0"/>
              <a:t>50(1), 102-109. http://0-dx.doi.org.library.alliant.edu/10.1037/a0030276 </a:t>
            </a:r>
          </a:p>
          <a:p>
            <a:r>
              <a:rPr lang="en-US" dirty="0"/>
              <a:t>American Psychological Association  (2018). Ethical principles of psychologists and code of conduct. Retrieved from http://www.apa.org/ethics/code/index.aspx</a:t>
            </a:r>
          </a:p>
          <a:p>
            <a:endParaRPr lang="en-US" dirty="0"/>
          </a:p>
        </p:txBody>
      </p:sp>
    </p:spTree>
    <p:extLst>
      <p:ext uri="{BB962C8B-B14F-4D97-AF65-F5344CB8AC3E}">
        <p14:creationId xmlns:p14="http://schemas.microsoft.com/office/powerpoint/2010/main" xmlns="" val="7164414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8A9B9-F8CC-4A4B-8054-26F25D18FE0A}"/>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xmlns="" id="{5EA7EDD7-BD07-4F3D-833B-2280DF1550DF}"/>
              </a:ext>
            </a:extLst>
          </p:cNvPr>
          <p:cNvSpPr>
            <a:spLocks noGrp="1"/>
          </p:cNvSpPr>
          <p:nvPr>
            <p:ph idx="1"/>
          </p:nvPr>
        </p:nvSpPr>
        <p:spPr/>
        <p:txBody>
          <a:bodyPr>
            <a:normAutofit fontScale="70000" lnSpcReduction="20000"/>
          </a:bodyPr>
          <a:lstStyle/>
          <a:p>
            <a:endParaRPr lang="en-US" dirty="0"/>
          </a:p>
          <a:p>
            <a:r>
              <a:rPr lang="en-US" dirty="0"/>
              <a:t>Andrews, B., Morton, J., </a:t>
            </a:r>
            <a:r>
              <a:rPr lang="en-US" dirty="0" err="1"/>
              <a:t>Bekerian</a:t>
            </a:r>
            <a:r>
              <a:rPr lang="en-US" dirty="0"/>
              <a:t>, D. A., Brewin, C. R., Davies, G. M., &amp; </a:t>
            </a:r>
            <a:r>
              <a:rPr lang="en-US" dirty="0" err="1"/>
              <a:t>Mollon</a:t>
            </a:r>
            <a:r>
              <a:rPr lang="en-US" dirty="0"/>
              <a:t>, P. (1995, May). The recovery of memories in clinical practice: Experiences and beliefs of British Psychological Society practitioners. The Psychologist, 8, 209–214.</a:t>
            </a:r>
          </a:p>
          <a:p>
            <a:r>
              <a:rPr lang="en-US" dirty="0"/>
              <a:t>Becker, T., </a:t>
            </a:r>
            <a:r>
              <a:rPr lang="en-US" dirty="0" err="1"/>
              <a:t>Karriker</a:t>
            </a:r>
            <a:r>
              <a:rPr lang="en-US" dirty="0"/>
              <a:t>, W., </a:t>
            </a:r>
            <a:r>
              <a:rPr lang="en-US" dirty="0" err="1"/>
              <a:t>Overkamp</a:t>
            </a:r>
            <a:r>
              <a:rPr lang="en-US" dirty="0"/>
              <a:t>, B., &amp; </a:t>
            </a:r>
            <a:r>
              <a:rPr lang="en-US" dirty="0" err="1"/>
              <a:t>Rutz</a:t>
            </a:r>
            <a:r>
              <a:rPr lang="en-US" dirty="0"/>
              <a:t>, C. (2008). The extreme abuse surveys: Preliminary findings regarding dissociative identity disorder. In A. Sachs &amp; G. Galton (Eds.), Forensic aspects of dissociative identity disorder (pp. 32–49). London: </a:t>
            </a:r>
            <a:r>
              <a:rPr lang="en-US" dirty="0" err="1"/>
              <a:t>Karnac</a:t>
            </a:r>
            <a:r>
              <a:rPr lang="en-US" dirty="0"/>
              <a:t>.</a:t>
            </a:r>
          </a:p>
          <a:p>
            <a:r>
              <a:rPr lang="en-US" dirty="0"/>
              <a:t>Becker, T., </a:t>
            </a:r>
            <a:r>
              <a:rPr lang="en-US" dirty="0" err="1"/>
              <a:t>Karriker</a:t>
            </a:r>
            <a:r>
              <a:rPr lang="en-US" dirty="0"/>
              <a:t>, W., </a:t>
            </a:r>
            <a:r>
              <a:rPr lang="en-US" dirty="0" err="1"/>
              <a:t>Rutz</a:t>
            </a:r>
            <a:r>
              <a:rPr lang="en-US" dirty="0"/>
              <a:t>, C., &amp; </a:t>
            </a:r>
            <a:r>
              <a:rPr lang="en-US" dirty="0" err="1"/>
              <a:t>Overkamp</a:t>
            </a:r>
            <a:r>
              <a:rPr lang="en-US" dirty="0"/>
              <a:t>, B. (2013). Extreme abuse survey series: Development, findings, and consequences. Catawba, NC: </a:t>
            </a:r>
            <a:r>
              <a:rPr lang="en-US" dirty="0" err="1"/>
              <a:t>Sandime</a:t>
            </a:r>
            <a:r>
              <a:rPr lang="en-US" dirty="0"/>
              <a:t>.</a:t>
            </a:r>
          </a:p>
          <a:p>
            <a:r>
              <a:rPr lang="en-US" dirty="0"/>
              <a:t>Bottoms, B. L., Shaver, P. R., &amp; Goodman, G. S. (1996). An analysis of ritualistic and religion related child abuse allegations. </a:t>
            </a:r>
            <a:r>
              <a:rPr lang="en-US" i="1" dirty="0"/>
              <a:t>Law and Human Behavior, 20</a:t>
            </a:r>
            <a:r>
              <a:rPr lang="en-US" dirty="0"/>
              <a:t>, 1–34.</a:t>
            </a:r>
          </a:p>
          <a:p>
            <a:r>
              <a:rPr lang="en-US" dirty="0"/>
              <a:t>Campbell, L. F., Norcross, J. C., Vasquez, M. J. T., &amp; </a:t>
            </a:r>
            <a:r>
              <a:rPr lang="en-US" dirty="0" err="1"/>
              <a:t>Kaslow</a:t>
            </a:r>
            <a:r>
              <a:rPr lang="en-US" dirty="0"/>
              <a:t>, N. J. (2013). Recognition of psychotherapy effectiveness: The APA resolution. </a:t>
            </a:r>
            <a:r>
              <a:rPr lang="en-US" i="1" dirty="0"/>
              <a:t>Psychotherapy, 50</a:t>
            </a:r>
            <a:r>
              <a:rPr lang="en-US" dirty="0"/>
              <a:t>(1), 98-101. http://0-dx.doi.org.library.alliant.edu/10.1037/a0031817 </a:t>
            </a:r>
          </a:p>
          <a:p>
            <a:endParaRPr lang="en-US" dirty="0"/>
          </a:p>
          <a:p>
            <a:endParaRPr lang="en-US" dirty="0"/>
          </a:p>
        </p:txBody>
      </p:sp>
    </p:spTree>
    <p:extLst>
      <p:ext uri="{BB962C8B-B14F-4D97-AF65-F5344CB8AC3E}">
        <p14:creationId xmlns:p14="http://schemas.microsoft.com/office/powerpoint/2010/main" xmlns="" val="2646198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8A9B9-F8CC-4A4B-8054-26F25D18FE0A}"/>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xmlns="" id="{5EA7EDD7-BD07-4F3D-833B-2280DF1550DF}"/>
              </a:ext>
            </a:extLst>
          </p:cNvPr>
          <p:cNvSpPr>
            <a:spLocks noGrp="1"/>
          </p:cNvSpPr>
          <p:nvPr>
            <p:ph idx="1"/>
          </p:nvPr>
        </p:nvSpPr>
        <p:spPr/>
        <p:txBody>
          <a:bodyPr>
            <a:normAutofit fontScale="92500" lnSpcReduction="10000"/>
          </a:bodyPr>
          <a:lstStyle/>
          <a:p>
            <a:r>
              <a:rPr lang="en-US" dirty="0"/>
              <a:t>Faller, K. C. (1994, Spring). Ritual abuse: A review of research. APSAC Advisor, pp. 1, 19–27. Faller, K. C. (2003). Understanding and assessing</a:t>
            </a:r>
          </a:p>
          <a:p>
            <a:r>
              <a:rPr lang="en-US" dirty="0"/>
              <a:t>Fisher, M. A, (2018). </a:t>
            </a:r>
            <a:r>
              <a:rPr lang="en-US" i="1" dirty="0"/>
              <a:t>Ethics codes of the major mental health professions. </a:t>
            </a:r>
            <a:r>
              <a:rPr lang="en-US" dirty="0"/>
              <a:t>Retrieved from http://www.centerforethicalpractice.org/ethical-legal-resources/ethical-information/ethics-codes/links-subspecialties-professions/</a:t>
            </a:r>
          </a:p>
          <a:p>
            <a:r>
              <a:rPr lang="en-US" dirty="0"/>
              <a:t>Goodman, G. S., Qin, J., Bottoms, B. L., &amp; Shaver, P. R. (1994). Characteristics and sources of allegations of ritualistic child abuse: Final report to the National Center on Child Abuse and Neglect. [Unpublished manuscript]. Retrieved from https://www.ncjrs.gov/pdffiles1/Digitization/154415NCJRS.pdf</a:t>
            </a:r>
          </a:p>
          <a:p>
            <a:endParaRPr lang="en-US" dirty="0"/>
          </a:p>
          <a:p>
            <a:endParaRPr lang="en-US" dirty="0"/>
          </a:p>
        </p:txBody>
      </p:sp>
    </p:spTree>
    <p:extLst>
      <p:ext uri="{BB962C8B-B14F-4D97-AF65-F5344CB8AC3E}">
        <p14:creationId xmlns:p14="http://schemas.microsoft.com/office/powerpoint/2010/main" xmlns="" val="666043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8A9B9-F8CC-4A4B-8054-26F25D18FE0A}"/>
              </a:ext>
            </a:extLst>
          </p:cNvPr>
          <p:cNvSpPr>
            <a:spLocks noGrp="1"/>
          </p:cNvSpPr>
          <p:nvPr>
            <p:ph type="title"/>
          </p:nvPr>
        </p:nvSpPr>
        <p:spPr/>
        <p:txBody>
          <a:bodyPr/>
          <a:lstStyle/>
          <a:p>
            <a:pPr algn="ctr"/>
            <a:r>
              <a:rPr lang="en-US" dirty="0">
                <a:solidFill>
                  <a:schemeClr val="tx1"/>
                </a:solidFill>
              </a:rPr>
              <a:t>References (continued)</a:t>
            </a:r>
          </a:p>
        </p:txBody>
      </p:sp>
      <p:sp>
        <p:nvSpPr>
          <p:cNvPr id="3" name="Content Placeholder 2">
            <a:extLst>
              <a:ext uri="{FF2B5EF4-FFF2-40B4-BE49-F238E27FC236}">
                <a16:creationId xmlns:a16="http://schemas.microsoft.com/office/drawing/2014/main" xmlns="" id="{5EA7EDD7-BD07-4F3D-833B-2280DF1550DF}"/>
              </a:ext>
            </a:extLst>
          </p:cNvPr>
          <p:cNvSpPr>
            <a:spLocks noGrp="1"/>
          </p:cNvSpPr>
          <p:nvPr>
            <p:ph idx="1"/>
          </p:nvPr>
        </p:nvSpPr>
        <p:spPr/>
        <p:txBody>
          <a:bodyPr>
            <a:normAutofit lnSpcReduction="10000"/>
          </a:bodyPr>
          <a:lstStyle/>
          <a:p>
            <a:endParaRPr lang="en-US" dirty="0"/>
          </a:p>
          <a:p>
            <a:r>
              <a:rPr lang="en-US" dirty="0"/>
              <a:t>Noblitt, J. R., &amp; </a:t>
            </a:r>
            <a:r>
              <a:rPr lang="en-US" dirty="0" err="1"/>
              <a:t>Perskin</a:t>
            </a:r>
            <a:r>
              <a:rPr lang="en-US" dirty="0"/>
              <a:t>, P. S. (2000). </a:t>
            </a:r>
            <a:r>
              <a:rPr lang="en-US" i="1" dirty="0"/>
              <a:t>Cult and ritual abuse: Its history, anthropology, and recent discovery in contemporary America </a:t>
            </a:r>
            <a:r>
              <a:rPr lang="en-US" dirty="0"/>
              <a:t>(Rev. ed.). Westport, CT: Praeger.</a:t>
            </a:r>
          </a:p>
          <a:p>
            <a:r>
              <a:rPr lang="en-US" dirty="0"/>
              <a:t>Noblitt, J. R. &amp; Noblitt, P. P. (2014). </a:t>
            </a:r>
            <a:r>
              <a:rPr lang="en-US" i="1" dirty="0"/>
              <a:t>Cult and Ritual Abuse: Narratives, Evidence, and Healing Approaches </a:t>
            </a:r>
            <a:r>
              <a:rPr lang="en-US" dirty="0"/>
              <a:t>(3rd Edition). Santa Barbara, CA: Praeger.</a:t>
            </a:r>
          </a:p>
          <a:p>
            <a:r>
              <a:rPr lang="en-US" dirty="0"/>
              <a:t>Norcross, J. C., </a:t>
            </a:r>
            <a:r>
              <a:rPr lang="en-US" dirty="0" err="1"/>
              <a:t>Koocher</a:t>
            </a:r>
            <a:r>
              <a:rPr lang="en-US" dirty="0"/>
              <a:t>, G. P., &amp; Garofalo, A. (2006). Discredited psychological treatments and tests: A Delphi poll. </a:t>
            </a:r>
            <a:r>
              <a:rPr lang="en-US" i="1" dirty="0"/>
              <a:t>Professional Psychology: Research and Practice, 37</a:t>
            </a:r>
            <a:r>
              <a:rPr lang="en-US" dirty="0"/>
              <a:t>(5), 515–522. </a:t>
            </a:r>
            <a:r>
              <a:rPr lang="en-US" dirty="0" err="1"/>
              <a:t>doi</a:t>
            </a:r>
            <a:r>
              <a:rPr lang="en-US" dirty="0"/>
              <a:t>: 10.1037/0735–7028.37.5.515</a:t>
            </a:r>
          </a:p>
          <a:p>
            <a:endParaRPr lang="en-US" dirty="0"/>
          </a:p>
        </p:txBody>
      </p:sp>
    </p:spTree>
    <p:extLst>
      <p:ext uri="{BB962C8B-B14F-4D97-AF65-F5344CB8AC3E}">
        <p14:creationId xmlns:p14="http://schemas.microsoft.com/office/powerpoint/2010/main" xmlns="" val="2012993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8A9B9-F8CC-4A4B-8054-26F25D18FE0A}"/>
              </a:ext>
            </a:extLst>
          </p:cNvPr>
          <p:cNvSpPr>
            <a:spLocks noGrp="1"/>
          </p:cNvSpPr>
          <p:nvPr>
            <p:ph type="title"/>
          </p:nvPr>
        </p:nvSpPr>
        <p:spPr/>
        <p:txBody>
          <a:bodyPr/>
          <a:lstStyle/>
          <a:p>
            <a:pPr algn="ctr"/>
            <a:r>
              <a:rPr lang="en-US" dirty="0">
                <a:solidFill>
                  <a:schemeClr val="tx1"/>
                </a:solidFill>
              </a:rPr>
              <a:t>References (continued)</a:t>
            </a:r>
          </a:p>
        </p:txBody>
      </p:sp>
      <p:sp>
        <p:nvSpPr>
          <p:cNvPr id="3" name="Content Placeholder 2">
            <a:extLst>
              <a:ext uri="{FF2B5EF4-FFF2-40B4-BE49-F238E27FC236}">
                <a16:creationId xmlns:a16="http://schemas.microsoft.com/office/drawing/2014/main" xmlns="" id="{5EA7EDD7-BD07-4F3D-833B-2280DF1550DF}"/>
              </a:ext>
            </a:extLst>
          </p:cNvPr>
          <p:cNvSpPr>
            <a:spLocks noGrp="1"/>
          </p:cNvSpPr>
          <p:nvPr>
            <p:ph idx="1"/>
          </p:nvPr>
        </p:nvSpPr>
        <p:spPr/>
        <p:txBody>
          <a:bodyPr>
            <a:normAutofit fontScale="85000" lnSpcReduction="20000"/>
          </a:bodyPr>
          <a:lstStyle/>
          <a:p>
            <a:endParaRPr lang="en-US" dirty="0"/>
          </a:p>
          <a:p>
            <a:r>
              <a:rPr lang="en-US" dirty="0"/>
              <a:t>Ost, J., Wright, D., Easton, S., Hope, L., &amp; French, C. (2013). Recovered memories, satanic abuse, dissociative identity disorder and false memories in the UK: A survey of clinical psychologists and hypnotherapists. Psychology, Crime &amp; Law, 19(1), 1–19. </a:t>
            </a:r>
            <a:r>
              <a:rPr lang="en-US" dirty="0" err="1"/>
              <a:t>doi</a:t>
            </a:r>
            <a:r>
              <a:rPr lang="en-US" dirty="0"/>
              <a:t>: 10.1080/1068316X.2011.598157</a:t>
            </a:r>
          </a:p>
          <a:p>
            <a:r>
              <a:rPr lang="en-US" dirty="0"/>
              <a:t>Palo, A. D. &amp; Gilbert, B. O. (2015). The relationship between perceptions of response to disclosure of childhood sexual abuse and later outcomes. </a:t>
            </a:r>
            <a:r>
              <a:rPr lang="en-US" i="1" dirty="0"/>
              <a:t>Journal of Child Sexual Abuse: Research, Treatment, &amp; Program Innovations for Victims, Survivors, &amp; Offenders, 24</a:t>
            </a:r>
            <a:r>
              <a:rPr lang="en-US" dirty="0"/>
              <a:t>(5), 445-463. http://0-dx.doi.org.library.alliant.edu/10.1080/10538712.2015.1042180 </a:t>
            </a:r>
          </a:p>
          <a:p>
            <a:r>
              <a:rPr lang="en-US" dirty="0"/>
              <a:t>Perry, N. E. (1992). Therapists’ experiences of the effects of working with dissociative patients. Paper Presented at the 9th Annual Meeting of the International Society for the Study of Multiple Personality and Dissociation, Chicago, IL.</a:t>
            </a:r>
          </a:p>
        </p:txBody>
      </p:sp>
    </p:spTree>
    <p:extLst>
      <p:ext uri="{BB962C8B-B14F-4D97-AF65-F5344CB8AC3E}">
        <p14:creationId xmlns:p14="http://schemas.microsoft.com/office/powerpoint/2010/main" xmlns="" val="2866809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8A9B9-F8CC-4A4B-8054-26F25D18FE0A}"/>
              </a:ext>
            </a:extLst>
          </p:cNvPr>
          <p:cNvSpPr>
            <a:spLocks noGrp="1"/>
          </p:cNvSpPr>
          <p:nvPr>
            <p:ph type="title"/>
          </p:nvPr>
        </p:nvSpPr>
        <p:spPr/>
        <p:txBody>
          <a:bodyPr/>
          <a:lstStyle/>
          <a:p>
            <a:pPr algn="ctr"/>
            <a:r>
              <a:rPr lang="en-US" dirty="0">
                <a:solidFill>
                  <a:schemeClr val="tx1"/>
                </a:solidFill>
              </a:rPr>
              <a:t>References (continued)</a:t>
            </a:r>
          </a:p>
        </p:txBody>
      </p:sp>
      <p:sp>
        <p:nvSpPr>
          <p:cNvPr id="3" name="Content Placeholder 2">
            <a:extLst>
              <a:ext uri="{FF2B5EF4-FFF2-40B4-BE49-F238E27FC236}">
                <a16:creationId xmlns:a16="http://schemas.microsoft.com/office/drawing/2014/main" xmlns="" id="{5EA7EDD7-BD07-4F3D-833B-2280DF1550DF}"/>
              </a:ext>
            </a:extLst>
          </p:cNvPr>
          <p:cNvSpPr>
            <a:spLocks noGrp="1"/>
          </p:cNvSpPr>
          <p:nvPr>
            <p:ph idx="1"/>
          </p:nvPr>
        </p:nvSpPr>
        <p:spPr/>
        <p:txBody>
          <a:bodyPr>
            <a:normAutofit fontScale="92500" lnSpcReduction="20000"/>
          </a:bodyPr>
          <a:lstStyle/>
          <a:p>
            <a:endParaRPr lang="en-US" dirty="0"/>
          </a:p>
          <a:p>
            <a:r>
              <a:rPr lang="en-US" dirty="0" err="1"/>
              <a:t>Rutz</a:t>
            </a:r>
            <a:r>
              <a:rPr lang="en-US" dirty="0"/>
              <a:t>, C., Becker, T., </a:t>
            </a:r>
            <a:r>
              <a:rPr lang="en-US" dirty="0" err="1"/>
              <a:t>Overkamp</a:t>
            </a:r>
            <a:r>
              <a:rPr lang="en-US" dirty="0"/>
              <a:t>, B., &amp; </a:t>
            </a:r>
            <a:r>
              <a:rPr lang="en-US" dirty="0" err="1"/>
              <a:t>Karriker</a:t>
            </a:r>
            <a:r>
              <a:rPr lang="en-US" dirty="0"/>
              <a:t>, W. (2008). Exploring commonalities reported by adult survivors of extreme abuse: Preliminary empirical findings. In R. Noblitt &amp; P. P. Noblitt (Eds.), Ritual abuse in the twenty-first century: Psychological, forensic, social, and political considerations (pp. 31–84). Bandon, OR: Robert D. Reed.</a:t>
            </a:r>
          </a:p>
          <a:p>
            <a:r>
              <a:rPr lang="en-US" dirty="0" err="1"/>
              <a:t>Schmuttermaier</a:t>
            </a:r>
            <a:r>
              <a:rPr lang="en-US" dirty="0"/>
              <a:t>, J. &amp; </a:t>
            </a:r>
            <a:r>
              <a:rPr lang="en-US" dirty="0" err="1"/>
              <a:t>Veno</a:t>
            </a:r>
            <a:r>
              <a:rPr lang="en-US" dirty="0"/>
              <a:t>, A. (1999). Counselors’ beliefs about ritual abuse: An Australian study. </a:t>
            </a:r>
            <a:r>
              <a:rPr lang="en-US" i="1" dirty="0"/>
              <a:t>Journal of Child Sexual Abuse, 8</a:t>
            </a:r>
            <a:r>
              <a:rPr lang="en-US" dirty="0"/>
              <a:t>(3), 45–63. </a:t>
            </a:r>
            <a:r>
              <a:rPr lang="en-US" dirty="0" err="1"/>
              <a:t>doi</a:t>
            </a:r>
            <a:r>
              <a:rPr lang="en-US" dirty="0"/>
              <a:t>: 10.1300/J070v08n03_03</a:t>
            </a:r>
          </a:p>
          <a:p>
            <a:r>
              <a:rPr lang="en-US" dirty="0"/>
              <a:t>Spanos NP (1994) Multiple identity enactments and multiple personality disorder: a </a:t>
            </a:r>
            <a:r>
              <a:rPr lang="en-US" dirty="0" err="1"/>
              <a:t>sociocognitive</a:t>
            </a:r>
            <a:r>
              <a:rPr lang="en-US" dirty="0"/>
              <a:t> perspective.</a:t>
            </a:r>
            <a:r>
              <a:rPr lang="en-US" i="1" dirty="0"/>
              <a:t> Psychological Bulletin, 116, </a:t>
            </a:r>
            <a:r>
              <a:rPr lang="en-US" dirty="0"/>
              <a:t>145-165.</a:t>
            </a:r>
          </a:p>
        </p:txBody>
      </p:sp>
    </p:spTree>
    <p:extLst>
      <p:ext uri="{BB962C8B-B14F-4D97-AF65-F5344CB8AC3E}">
        <p14:creationId xmlns:p14="http://schemas.microsoft.com/office/powerpoint/2010/main" xmlns="" val="289842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Introduction:</a:t>
            </a:r>
            <a:br>
              <a:rPr lang="en-US" b="1" dirty="0">
                <a:solidFill>
                  <a:schemeClr val="tx1"/>
                </a:solidFill>
              </a:rPr>
            </a:br>
            <a:r>
              <a:rPr lang="en-US" b="1" dirty="0">
                <a:solidFill>
                  <a:schemeClr val="tx1"/>
                </a:solidFill>
              </a:rPr>
              <a:t>What is ritual abuse?</a:t>
            </a:r>
          </a:p>
        </p:txBody>
      </p:sp>
      <p:sp>
        <p:nvSpPr>
          <p:cNvPr id="3" name="Content Placeholder 2">
            <a:extLst>
              <a:ext uri="{FF2B5EF4-FFF2-40B4-BE49-F238E27FC236}">
                <a16:creationId xmlns:a16="http://schemas.microsoft.com/office/drawing/2014/main" xmlns="" id="{2647A296-1F0E-4B88-AFF8-11F5E401CDFE}"/>
              </a:ext>
            </a:extLst>
          </p:cNvPr>
          <p:cNvSpPr>
            <a:spLocks noGrp="1"/>
          </p:cNvSpPr>
          <p:nvPr>
            <p:ph idx="1"/>
          </p:nvPr>
        </p:nvSpPr>
        <p:spPr>
          <a:xfrm>
            <a:off x="507206" y="1993393"/>
            <a:ext cx="8065294" cy="4864607"/>
          </a:xfrm>
        </p:spPr>
        <p:txBody>
          <a:bodyPr>
            <a:normAutofit/>
          </a:bodyPr>
          <a:lstStyle/>
          <a:p>
            <a:pPr lvl="0"/>
            <a:endParaRPr lang="en-US" dirty="0"/>
          </a:p>
          <a:p>
            <a:r>
              <a:rPr lang="en-US" sz="3200" b="1" dirty="0">
                <a:solidFill>
                  <a:schemeClr val="tx1"/>
                </a:solidFill>
              </a:rPr>
              <a:t>Interpreting RA allegations</a:t>
            </a:r>
          </a:p>
          <a:p>
            <a:pPr lvl="1"/>
            <a:endParaRPr lang="en-US" sz="3200" b="1" dirty="0">
              <a:solidFill>
                <a:schemeClr val="tx1"/>
              </a:solidFill>
            </a:endParaRPr>
          </a:p>
          <a:p>
            <a:pPr lvl="1"/>
            <a:r>
              <a:rPr lang="en-US" sz="3200" b="1" dirty="0">
                <a:solidFill>
                  <a:schemeClr val="tx1"/>
                </a:solidFill>
              </a:rPr>
              <a:t>Accuracy of abuse interpretation</a:t>
            </a:r>
          </a:p>
          <a:p>
            <a:pPr lvl="1"/>
            <a:r>
              <a:rPr lang="en-US" sz="3200" b="1" dirty="0">
                <a:solidFill>
                  <a:schemeClr val="tx1"/>
                </a:solidFill>
              </a:rPr>
              <a:t>Socio-cognitive theory (Spanos, 1994)</a:t>
            </a:r>
          </a:p>
          <a:p>
            <a:pPr lvl="1"/>
            <a:endParaRPr lang="en-US" sz="3200" dirty="0"/>
          </a:p>
        </p:txBody>
      </p:sp>
    </p:spTree>
    <p:extLst>
      <p:ext uri="{BB962C8B-B14F-4D97-AF65-F5344CB8AC3E}">
        <p14:creationId xmlns:p14="http://schemas.microsoft.com/office/powerpoint/2010/main" xmlns="" val="1270550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The professional literature</a:t>
            </a:r>
          </a:p>
        </p:txBody>
      </p:sp>
      <p:sp>
        <p:nvSpPr>
          <p:cNvPr id="3" name="Content Placeholder 2">
            <a:extLst>
              <a:ext uri="{FF2B5EF4-FFF2-40B4-BE49-F238E27FC236}">
                <a16:creationId xmlns:a16="http://schemas.microsoft.com/office/drawing/2014/main" xmlns="" id="{2647A296-1F0E-4B88-AFF8-11F5E401CDFE}"/>
              </a:ext>
            </a:extLst>
          </p:cNvPr>
          <p:cNvSpPr>
            <a:spLocks noGrp="1"/>
          </p:cNvSpPr>
          <p:nvPr>
            <p:ph idx="1"/>
          </p:nvPr>
        </p:nvSpPr>
        <p:spPr>
          <a:xfrm>
            <a:off x="507206" y="1993393"/>
            <a:ext cx="8065294" cy="4864607"/>
          </a:xfrm>
        </p:spPr>
        <p:txBody>
          <a:bodyPr>
            <a:normAutofit/>
          </a:bodyPr>
          <a:lstStyle/>
          <a:p>
            <a:pPr lvl="0"/>
            <a:endParaRPr lang="en-US" dirty="0"/>
          </a:p>
          <a:p>
            <a:pPr marL="0" lvl="1" indent="0">
              <a:buNone/>
            </a:pPr>
            <a:r>
              <a:rPr lang="en-US" sz="3200" b="1" dirty="0">
                <a:solidFill>
                  <a:schemeClr val="tx1"/>
                </a:solidFill>
              </a:rPr>
              <a:t>The professional literature is polarized with regard to the two theories.</a:t>
            </a:r>
          </a:p>
          <a:p>
            <a:pPr marL="0" lvl="1" indent="0">
              <a:buNone/>
            </a:pPr>
            <a:endParaRPr lang="en-US" sz="3200" b="1" dirty="0">
              <a:solidFill>
                <a:schemeClr val="tx1"/>
              </a:solidFill>
            </a:endParaRPr>
          </a:p>
          <a:p>
            <a:pPr marL="0" lvl="1" indent="0">
              <a:buNone/>
            </a:pPr>
            <a:r>
              <a:rPr lang="en-US" sz="3200" b="1" dirty="0">
                <a:solidFill>
                  <a:schemeClr val="tx1"/>
                </a:solidFill>
              </a:rPr>
              <a:t>Much of the literature reflects stated opinions without supporting or contradictory empirical research cited.</a:t>
            </a:r>
          </a:p>
          <a:p>
            <a:pPr marL="0" lvl="1" indent="0">
              <a:buNone/>
            </a:pPr>
            <a:endParaRPr lang="en-US" sz="3200" b="1" dirty="0">
              <a:solidFill>
                <a:schemeClr val="tx1"/>
              </a:solidFill>
            </a:endParaRPr>
          </a:p>
          <a:p>
            <a:pPr marL="0" lvl="1" indent="0">
              <a:buNone/>
            </a:pPr>
            <a:r>
              <a:rPr lang="en-US" sz="3200" b="1" dirty="0">
                <a:solidFill>
                  <a:schemeClr val="tx1"/>
                </a:solidFill>
              </a:rPr>
              <a:t>Other literature reflects research selectively.</a:t>
            </a:r>
          </a:p>
          <a:p>
            <a:pPr lvl="1"/>
            <a:endParaRPr lang="en-US" sz="3200" b="1" dirty="0">
              <a:solidFill>
                <a:schemeClr val="tx1"/>
              </a:solidFill>
            </a:endParaRPr>
          </a:p>
          <a:p>
            <a:pPr marL="0" lvl="1" indent="0">
              <a:buNone/>
            </a:pPr>
            <a:endParaRPr lang="en-US" sz="3200" dirty="0"/>
          </a:p>
        </p:txBody>
      </p:sp>
    </p:spTree>
    <p:extLst>
      <p:ext uri="{BB962C8B-B14F-4D97-AF65-F5344CB8AC3E}">
        <p14:creationId xmlns:p14="http://schemas.microsoft.com/office/powerpoint/2010/main" xmlns="" val="338969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a:solidFill>
                  <a:schemeClr val="tx1"/>
                </a:solidFill>
              </a:rPr>
              <a:t>The </a:t>
            </a:r>
            <a:r>
              <a:rPr lang="en-US" b="1" dirty="0">
                <a:solidFill>
                  <a:schemeClr val="tx1"/>
                </a:solidFill>
              </a:rPr>
              <a:t>professional literature</a:t>
            </a:r>
          </a:p>
        </p:txBody>
      </p:sp>
      <p:sp>
        <p:nvSpPr>
          <p:cNvPr id="3" name="Content Placeholder 2">
            <a:extLst>
              <a:ext uri="{FF2B5EF4-FFF2-40B4-BE49-F238E27FC236}">
                <a16:creationId xmlns:a16="http://schemas.microsoft.com/office/drawing/2014/main" xmlns="" id="{2647A296-1F0E-4B88-AFF8-11F5E401CDFE}"/>
              </a:ext>
            </a:extLst>
          </p:cNvPr>
          <p:cNvSpPr>
            <a:spLocks noGrp="1"/>
          </p:cNvSpPr>
          <p:nvPr>
            <p:ph idx="1"/>
          </p:nvPr>
        </p:nvSpPr>
        <p:spPr>
          <a:xfrm>
            <a:off x="507206" y="1993393"/>
            <a:ext cx="8065294" cy="4864607"/>
          </a:xfrm>
        </p:spPr>
        <p:txBody>
          <a:bodyPr>
            <a:normAutofit/>
          </a:bodyPr>
          <a:lstStyle/>
          <a:p>
            <a:pPr lvl="0"/>
            <a:endParaRPr lang="en-US" dirty="0"/>
          </a:p>
          <a:p>
            <a:pPr marL="0" lvl="1" indent="0">
              <a:buNone/>
            </a:pPr>
            <a:r>
              <a:rPr lang="en-US" sz="3200" b="1" dirty="0">
                <a:solidFill>
                  <a:schemeClr val="tx1"/>
                </a:solidFill>
              </a:rPr>
              <a:t>Comprehensive empirical literature reviews may reduce bias.</a:t>
            </a:r>
          </a:p>
          <a:p>
            <a:pPr marL="0" lvl="1" indent="0">
              <a:buNone/>
            </a:pPr>
            <a:endParaRPr lang="en-US" sz="3200" b="1" dirty="0">
              <a:solidFill>
                <a:schemeClr val="tx1"/>
              </a:solidFill>
            </a:endParaRPr>
          </a:p>
          <a:p>
            <a:pPr marL="0" lvl="1" indent="0">
              <a:buNone/>
            </a:pPr>
            <a:r>
              <a:rPr lang="en-US" sz="3200" b="1" dirty="0">
                <a:solidFill>
                  <a:schemeClr val="tx1"/>
                </a:solidFill>
              </a:rPr>
              <a:t>There are three comprehensive empirical literature reviews on RA to date.</a:t>
            </a: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dirty="0"/>
          </a:p>
        </p:txBody>
      </p:sp>
    </p:spTree>
    <p:extLst>
      <p:ext uri="{BB962C8B-B14F-4D97-AF65-F5344CB8AC3E}">
        <p14:creationId xmlns:p14="http://schemas.microsoft.com/office/powerpoint/2010/main" xmlns="" val="426734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Comprehensive empirical </a:t>
            </a:r>
            <a:br>
              <a:rPr lang="en-US" b="1" dirty="0">
                <a:solidFill>
                  <a:schemeClr val="tx1"/>
                </a:solidFill>
              </a:rPr>
            </a:br>
            <a:r>
              <a:rPr lang="en-US" b="1" dirty="0">
                <a:solidFill>
                  <a:schemeClr val="tx1"/>
                </a:solidFill>
              </a:rPr>
              <a:t>research reviews on RA</a:t>
            </a:r>
          </a:p>
        </p:txBody>
      </p:sp>
      <p:sp>
        <p:nvSpPr>
          <p:cNvPr id="3" name="Content Placeholder 2">
            <a:extLst>
              <a:ext uri="{FF2B5EF4-FFF2-40B4-BE49-F238E27FC236}">
                <a16:creationId xmlns:a16="http://schemas.microsoft.com/office/drawing/2014/main" xmlns="" id="{2647A296-1F0E-4B88-AFF8-11F5E401CDFE}"/>
              </a:ext>
            </a:extLst>
          </p:cNvPr>
          <p:cNvSpPr>
            <a:spLocks noGrp="1"/>
          </p:cNvSpPr>
          <p:nvPr>
            <p:ph idx="1"/>
          </p:nvPr>
        </p:nvSpPr>
        <p:spPr>
          <a:xfrm>
            <a:off x="507206" y="1993393"/>
            <a:ext cx="8065294" cy="4864607"/>
          </a:xfrm>
        </p:spPr>
        <p:txBody>
          <a:bodyPr>
            <a:normAutofit/>
          </a:bodyPr>
          <a:lstStyle/>
          <a:p>
            <a:pPr marL="0" lvl="1" indent="0">
              <a:buNone/>
            </a:pPr>
            <a:endParaRPr lang="en-US" sz="3200" b="1" dirty="0">
              <a:solidFill>
                <a:schemeClr val="tx1"/>
              </a:solidFill>
            </a:endParaRPr>
          </a:p>
          <a:p>
            <a:pPr marL="0" lvl="1" indent="0">
              <a:buNone/>
            </a:pPr>
            <a:endParaRPr lang="en-US" sz="3200" b="1" dirty="0">
              <a:solidFill>
                <a:schemeClr val="tx1"/>
              </a:solidFill>
            </a:endParaRPr>
          </a:p>
          <a:p>
            <a:pPr marL="457200" lvl="1" indent="-457200">
              <a:buFont typeface="Courier New" panose="02070309020205020404" pitchFamily="49" charset="0"/>
              <a:buChar char="o"/>
            </a:pPr>
            <a:r>
              <a:rPr lang="en-US" sz="3200" b="1" dirty="0">
                <a:solidFill>
                  <a:schemeClr val="tx1"/>
                </a:solidFill>
              </a:rPr>
              <a:t>Kathleen Faller’s article “Ritual Abuse: A Review of the Research” (1994)</a:t>
            </a:r>
          </a:p>
          <a:p>
            <a:pPr marL="457200" lvl="1" indent="-457200">
              <a:buFont typeface="Courier New" panose="02070309020205020404" pitchFamily="49" charset="0"/>
              <a:buChar char="o"/>
            </a:pPr>
            <a:r>
              <a:rPr lang="en-US" sz="3200" b="1" dirty="0">
                <a:solidFill>
                  <a:schemeClr val="tx1"/>
                </a:solidFill>
              </a:rPr>
              <a:t>Noblitt &amp; </a:t>
            </a:r>
            <a:r>
              <a:rPr lang="en-US" sz="3200" b="1" dirty="0" err="1">
                <a:solidFill>
                  <a:schemeClr val="tx1"/>
                </a:solidFill>
              </a:rPr>
              <a:t>Perskin</a:t>
            </a:r>
            <a:r>
              <a:rPr lang="en-US" sz="3200" b="1" dirty="0">
                <a:solidFill>
                  <a:schemeClr val="tx1"/>
                </a:solidFill>
              </a:rPr>
              <a:t> (2000)</a:t>
            </a:r>
          </a:p>
          <a:p>
            <a:pPr marL="457200" lvl="1" indent="-457200">
              <a:buFont typeface="Courier New" panose="02070309020205020404" pitchFamily="49" charset="0"/>
              <a:buChar char="o"/>
            </a:pPr>
            <a:r>
              <a:rPr lang="en-US" sz="3200" b="1" dirty="0">
                <a:solidFill>
                  <a:schemeClr val="tx1"/>
                </a:solidFill>
              </a:rPr>
              <a:t>Noblitt &amp; Noblitt (2014)</a:t>
            </a: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dirty="0"/>
          </a:p>
        </p:txBody>
      </p:sp>
    </p:spTree>
    <p:extLst>
      <p:ext uri="{BB962C8B-B14F-4D97-AF65-F5344CB8AC3E}">
        <p14:creationId xmlns:p14="http://schemas.microsoft.com/office/powerpoint/2010/main" xmlns="" val="385066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r>
              <a:rPr lang="en-US" dirty="0">
                <a:solidFill>
                  <a:schemeClr val="tx1"/>
                </a:solidFill>
              </a:rPr>
              <a:t/>
            </a:r>
            <a:br>
              <a:rPr lang="en-US" dirty="0">
                <a:solidFill>
                  <a:schemeClr val="tx1"/>
                </a:solidFill>
              </a:rPr>
            </a:br>
            <a:r>
              <a:rPr lang="en-US" b="1" dirty="0">
                <a:solidFill>
                  <a:schemeClr val="tx1"/>
                </a:solidFill>
              </a:rPr>
              <a:t>Overview of ethical clinical practice</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0EFB6DC5-987A-4339-AB95-0219E5226D21}"/>
              </a:ext>
            </a:extLst>
          </p:cNvPr>
          <p:cNvSpPr>
            <a:spLocks noGrp="1"/>
          </p:cNvSpPr>
          <p:nvPr>
            <p:ph idx="1"/>
          </p:nvPr>
        </p:nvSpPr>
        <p:spPr/>
        <p:txBody>
          <a:bodyPr>
            <a:normAutofit fontScale="92500" lnSpcReduction="10000"/>
          </a:bodyPr>
          <a:lstStyle/>
          <a:p>
            <a:endParaRPr lang="en-US" dirty="0"/>
          </a:p>
          <a:p>
            <a:r>
              <a:rPr lang="en-US" sz="3200" b="1" dirty="0"/>
              <a:t>There are a variety of mental health professions including:</a:t>
            </a:r>
          </a:p>
          <a:p>
            <a:pPr lvl="1">
              <a:buFont typeface="Courier New" panose="02070309020205020404" pitchFamily="49" charset="0"/>
              <a:buChar char="o"/>
            </a:pPr>
            <a:r>
              <a:rPr lang="en-US" sz="3200" b="1" dirty="0"/>
              <a:t>Counselors</a:t>
            </a:r>
          </a:p>
          <a:p>
            <a:pPr lvl="1">
              <a:buFont typeface="Courier New" panose="02070309020205020404" pitchFamily="49" charset="0"/>
              <a:buChar char="o"/>
            </a:pPr>
            <a:r>
              <a:rPr lang="en-US" sz="3200" b="1" dirty="0"/>
              <a:t>Marriage and family therapists</a:t>
            </a:r>
          </a:p>
          <a:p>
            <a:pPr lvl="1">
              <a:buFont typeface="Courier New" panose="02070309020205020404" pitchFamily="49" charset="0"/>
              <a:buChar char="o"/>
            </a:pPr>
            <a:r>
              <a:rPr lang="en-US" sz="3200" b="1" dirty="0"/>
              <a:t>Nurses</a:t>
            </a:r>
          </a:p>
          <a:p>
            <a:pPr lvl="1">
              <a:buFont typeface="Courier New" panose="02070309020205020404" pitchFamily="49" charset="0"/>
              <a:buChar char="o"/>
            </a:pPr>
            <a:r>
              <a:rPr lang="en-US" sz="3200" b="1" dirty="0"/>
              <a:t>Psychiatrists</a:t>
            </a:r>
          </a:p>
          <a:p>
            <a:pPr lvl="1">
              <a:buFont typeface="Courier New" panose="02070309020205020404" pitchFamily="49" charset="0"/>
              <a:buChar char="o"/>
            </a:pPr>
            <a:r>
              <a:rPr lang="en-US" sz="3200" b="1" dirty="0"/>
              <a:t>Psychologists</a:t>
            </a:r>
          </a:p>
          <a:p>
            <a:pPr lvl="1">
              <a:buFont typeface="Courier New" panose="02070309020205020404" pitchFamily="49" charset="0"/>
              <a:buChar char="o"/>
            </a:pPr>
            <a:r>
              <a:rPr lang="en-US" sz="3200" b="1" dirty="0"/>
              <a:t>Social workers</a:t>
            </a:r>
          </a:p>
        </p:txBody>
      </p:sp>
    </p:spTree>
    <p:extLst>
      <p:ext uri="{BB962C8B-B14F-4D97-AF65-F5344CB8AC3E}">
        <p14:creationId xmlns:p14="http://schemas.microsoft.com/office/powerpoint/2010/main" xmlns="" val="176416868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12344</TotalTime>
  <Words>2853</Words>
  <Application>Microsoft Office PowerPoint</Application>
  <PresentationFormat>On-screen Show (4:3)</PresentationFormat>
  <Paragraphs>228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Metropolitan</vt:lpstr>
      <vt:lpstr>Ethics, the Community Standard, and the Credibility of Ritual Abuse Allegations   Randy Noblitt, PhD  SMART Conference Saturday August 18, 2018 </vt:lpstr>
      <vt:lpstr>To what extent do mental health professionals believe ritual abuse (RA) survivors?</vt:lpstr>
      <vt:lpstr>Learning objectives</vt:lpstr>
      <vt:lpstr>Introduction: What is ritual abuse?</vt:lpstr>
      <vt:lpstr>Introduction: What is ritual abuse?</vt:lpstr>
      <vt:lpstr>The professional literature</vt:lpstr>
      <vt:lpstr>The professional literature</vt:lpstr>
      <vt:lpstr>Comprehensive empirical  research reviews on RA</vt:lpstr>
      <vt:lpstr> Overview of ethical clinical practice </vt:lpstr>
      <vt:lpstr> Overview of ethical clinical practice </vt:lpstr>
      <vt:lpstr> Overview of ethical clinical practice </vt:lpstr>
      <vt:lpstr> Overview of ethical clinical practice: General principles (APA, 2018) </vt:lpstr>
      <vt:lpstr> Overview of ethical clinical practice: Ethical standards (APA, 2018) </vt:lpstr>
      <vt:lpstr> An additional ethics consideration: The community standard   </vt:lpstr>
      <vt:lpstr> Introduction to the problem of credibility, and its relevance to ethical clinical practice </vt:lpstr>
      <vt:lpstr> Introduction to the problem of credibility, and its relevance to ethical clinical practice </vt:lpstr>
      <vt:lpstr> Introduction to the problem of credibility, and its relevance to ethical clinical practice </vt:lpstr>
      <vt:lpstr> Introduction to the problem of credibility, and its relevance to ethical clinical practice </vt:lpstr>
      <vt:lpstr> Method </vt:lpstr>
      <vt:lpstr> Method </vt:lpstr>
      <vt:lpstr>Seven studies were identified and reviewed (listed chronologically)</vt:lpstr>
      <vt:lpstr> Perry (1992)  </vt:lpstr>
      <vt:lpstr>Goodman, Qin, Bottoms, &amp; Shaver (1994); and Bottoms, Shaver &amp; Goodman (1996)</vt:lpstr>
      <vt:lpstr>Goodman, Qin, Bottoms, &amp; Shaver (1994); and Bottoms, Shaver &amp; Goodman (1996)</vt:lpstr>
      <vt:lpstr>Goodman, Qin, Bottoms, &amp; Shaver (1994); and Bottoms, Shaver &amp; Goodman (1996)</vt:lpstr>
      <vt:lpstr> Andrews, Morton, Bekerian, Brewin, Davies &amp; Mollon, (1995) </vt:lpstr>
      <vt:lpstr> Andrews, Morton, Bekerian, Brewin, Davies &amp; Mollon, (1995) </vt:lpstr>
      <vt:lpstr> Schmuttermaier &amp; Veno (1999) </vt:lpstr>
      <vt:lpstr> Norcross, Koocher &amp; Garofalo (2006)  </vt:lpstr>
      <vt:lpstr> Norcross, Koocher &amp; Garofalo (2006)  </vt:lpstr>
      <vt:lpstr> Norcross, Koocher &amp; Garofalo (2006)  </vt:lpstr>
      <vt:lpstr> Becker, Karriker, Overkamp &amp; Rutz (2008); Rutz, Becker, Overkamp, &amp; Karriker (2008), and Becker, Karriker, Rutz &amp; Overkamp (2013) </vt:lpstr>
      <vt:lpstr> Becker et al. (2008); Rutz et al.(2008), and Becker et al. (2013) </vt:lpstr>
      <vt:lpstr> Becker et al. (2008); Rutz et al.(2008), and Becker et al. (2013) </vt:lpstr>
      <vt:lpstr> Becker et al. (2008); Rutz et al.(2008), and Becker et al. (2013) </vt:lpstr>
      <vt:lpstr> Becker et al. (2008); Rutz et al.(2008), and Becker et al. (2013) </vt:lpstr>
      <vt:lpstr> Ost, Wright, Easton, Hope &amp; French (2013) </vt:lpstr>
      <vt:lpstr> Ost, Wright, Easton, Hope &amp; French (2013) </vt:lpstr>
      <vt:lpstr>   Critical review of the empirical studies and their outcomes   </vt:lpstr>
      <vt:lpstr>   Summary   </vt:lpstr>
      <vt:lpstr>   Discussion   </vt:lpstr>
      <vt:lpstr>References</vt:lpstr>
      <vt:lpstr>References</vt:lpstr>
      <vt:lpstr>References</vt:lpstr>
      <vt:lpstr>References (continued)</vt:lpstr>
      <vt:lpstr>References (continued)</vt:lpstr>
      <vt:lpstr>References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the Community Standard, and the Credibility of Ritual Abuse Allegations</dc:title>
  <dc:creator>Randy Noblitt</dc:creator>
  <cp:lastModifiedBy>Neil</cp:lastModifiedBy>
  <cp:revision>141</cp:revision>
  <dcterms:created xsi:type="dcterms:W3CDTF">2018-03-15T21:12:46Z</dcterms:created>
  <dcterms:modified xsi:type="dcterms:W3CDTF">2018-08-20T04:11:16Z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